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notesMasterIdLst>
    <p:notesMasterId r:id="rId30"/>
  </p:notesMasterIdLst>
  <p:sldIdLst>
    <p:sldId id="256" r:id="rId2"/>
    <p:sldId id="257" r:id="rId3"/>
    <p:sldId id="289" r:id="rId4"/>
    <p:sldId id="295" r:id="rId5"/>
    <p:sldId id="296" r:id="rId6"/>
    <p:sldId id="299" r:id="rId7"/>
    <p:sldId id="291" r:id="rId8"/>
    <p:sldId id="294" r:id="rId9"/>
    <p:sldId id="282" r:id="rId10"/>
    <p:sldId id="284" r:id="rId11"/>
    <p:sldId id="285" r:id="rId12"/>
    <p:sldId id="286" r:id="rId13"/>
    <p:sldId id="293" r:id="rId14"/>
    <p:sldId id="297" r:id="rId15"/>
    <p:sldId id="258" r:id="rId16"/>
    <p:sldId id="266" r:id="rId17"/>
    <p:sldId id="260" r:id="rId18"/>
    <p:sldId id="265" r:id="rId19"/>
    <p:sldId id="275" r:id="rId20"/>
    <p:sldId id="276" r:id="rId21"/>
    <p:sldId id="259" r:id="rId22"/>
    <p:sldId id="273" r:id="rId23"/>
    <p:sldId id="277" r:id="rId24"/>
    <p:sldId id="278" r:id="rId25"/>
    <p:sldId id="279" r:id="rId26"/>
    <p:sldId id="290" r:id="rId27"/>
    <p:sldId id="300" r:id="rId28"/>
    <p:sldId id="298" r:id="rId29"/>
  </p:sldIdLst>
  <p:sldSz cx="9144000" cy="6858000" type="screen4x3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peka pc" initials="yp" lastIdx="1" clrIdx="0">
    <p:extLst>
      <p:ext uri="{19B8F6BF-5375-455C-9EA6-DF929625EA0E}">
        <p15:presenceInfo xmlns:p15="http://schemas.microsoft.com/office/powerpoint/2012/main" userId="15c5a7cbaff77f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09T01:31:21.164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4C943-C8C7-4C37-A76B-FBEE48B8E23B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DF9E7-FA50-4443-84D6-C5F65E0F19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651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F67-790A-4DD4-BD58-A67D1D66454F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Ευθεία γραμμή σύνδεσης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Έλλειψη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Έλλειψη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AF5B4E-7E19-4C84-9288-F2BA7B07157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F67-790A-4DD4-BD58-A67D1D66454F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5B4E-7E19-4C84-9288-F2BA7B07157D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Ορθογώνιο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Ευθεία γραμμή σύνδεσης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Έλλειψη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Έλλειψη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FAF5B4E-7E19-4C84-9288-F2BA7B07157D}" type="slidenum">
              <a:rPr lang="el-GR" smtClean="0"/>
              <a:t>‹#›</a:t>
            </a:fld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F67-790A-4DD4-BD58-A67D1D66454F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F67-790A-4DD4-BD58-A67D1D66454F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FAF5B4E-7E19-4C84-9288-F2BA7B07157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Ορθογώνιο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Ορθογώνιο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F67-790A-4DD4-BD58-A67D1D66454F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Έλλειψη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Έλλειψη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AF5B4E-7E19-4C84-9288-F2BA7B07157D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743BF67-790A-4DD4-BD58-A67D1D66454F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F5B4E-7E19-4C84-9288-F2BA7B07157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Ευθεία γραμμή σύνδεσης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Θέση περιεχομένου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Θέση περιεχομένου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Ορθογώνιο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F67-790A-4DD4-BD58-A67D1D66454F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Ευθεία γραμμή σύνδεσης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Θέση περιεχομένου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Θέση περιεχομένου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Έλλειψη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Έλλειψη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FAF5B4E-7E19-4C84-9288-F2BA7B07157D}" type="slidenum">
              <a:rPr lang="el-GR" smtClean="0"/>
              <a:t>‹#›</a:t>
            </a:fld>
            <a:endParaRPr lang="el-GR"/>
          </a:p>
        </p:txBody>
      </p:sp>
      <p:sp>
        <p:nvSpPr>
          <p:cNvPr id="23" name="Τίτλο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F67-790A-4DD4-BD58-A67D1D66454F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FAF5B4E-7E19-4C84-9288-F2BA7B07157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Ορθογώνιο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Ορθογώνιο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Ορθογώνιο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F67-790A-4DD4-BD58-A67D1D66454F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F5B4E-7E19-4C84-9288-F2BA7B07157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Ορθογώνιο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Ορθογώνιο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Θέση περιεχομένου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Έλλειψη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Έλλειψη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AF5B4E-7E19-4C84-9288-F2BA7B07157D}" type="slidenum">
              <a:rPr lang="el-GR" smtClean="0"/>
              <a:t>‹#›</a:t>
            </a:fld>
            <a:endParaRPr lang="el-GR"/>
          </a:p>
        </p:txBody>
      </p:sp>
      <p:sp>
        <p:nvSpPr>
          <p:cNvPr id="21" name="Ορθογώνιο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3BF67-790A-4DD4-BD58-A67D1D66454F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Ευθεία γραμμή σύνδεσης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Ορθογώνιο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Ορθογώνιο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Έλλειψη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Έλλειψη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FAF5B4E-7E19-4C84-9288-F2BA7B07157D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22" name="Ορθογώνιο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743BF67-790A-4DD4-BD58-A67D1D66454F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Ορθογώνιο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Ορθογώνιο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Ορθογώνιο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Ορθογώνιο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Ορθογώνιο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743BF67-790A-4DD4-BD58-A67D1D66454F}" type="datetimeFigureOut">
              <a:rPr lang="el-GR" smtClean="0"/>
              <a:t>9/9/2017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Ορθογώνιο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Ευθεία γραμμή σύνδεσης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Έλλειψη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Έλλειψη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AF5B4E-7E19-4C84-9288-F2BA7B07157D}" type="slidenum">
              <a:rPr lang="el-GR" smtClean="0"/>
              <a:t>‹#›</a:t>
            </a:fld>
            <a:endParaRPr lang="el-GR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15DDC.389E940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23527" y="1124744"/>
            <a:ext cx="8424937" cy="511256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/>
              <a:t/>
            </a:r>
            <a:br>
              <a:rPr lang="el-GR" sz="2700" dirty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/>
              <a:t/>
            </a:r>
            <a:br>
              <a:rPr lang="el-GR" sz="2700" dirty="0"/>
            </a:br>
            <a:r>
              <a:rPr lang="el-GR" sz="2700" dirty="0" smtClean="0"/>
              <a:t>							</a:t>
            </a:r>
            <a:br>
              <a:rPr lang="el-GR" sz="2700" dirty="0" smtClean="0"/>
            </a:br>
            <a:r>
              <a:rPr lang="el-GR" sz="2700" dirty="0"/>
              <a:t/>
            </a:r>
            <a:br>
              <a:rPr lang="el-GR" sz="2700" dirty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/>
              <a:t/>
            </a:r>
            <a:br>
              <a:rPr lang="el-GR" sz="2700" dirty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700" dirty="0" smtClean="0"/>
              <a:t/>
            </a:r>
            <a:br>
              <a:rPr lang="el-GR" sz="2700" dirty="0" smtClean="0"/>
            </a:br>
            <a:r>
              <a:rPr lang="el-GR" sz="22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br>
              <a:rPr lang="el-GR" sz="2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l-GR" sz="2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l-GR" sz="2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l-GR" sz="2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l-GR" sz="2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l-GR" sz="2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l-GR" sz="2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l-GR" sz="2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l-GR" sz="2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l-GR" sz="22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2007-2017</a:t>
            </a:r>
            <a:r>
              <a:rPr lang="el-GR" sz="2200" b="1" dirty="0">
                <a:solidFill>
                  <a:srgbClr val="FFC000"/>
                </a:solidFill>
                <a:latin typeface="Book Antiqua" panose="02040602050305030304" pitchFamily="18" charset="0"/>
              </a:rPr>
              <a:t>: Δέκα χρόνια εφαρμογής της οδηγίας για την περιβαλλοντική ευθύνη: ζητήματα  και προοπτικές σε εθνικό και ευρωπαϊκό επίπεδο</a:t>
            </a:r>
            <a:r>
              <a:rPr lang="el-GR" sz="2200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/>
            </a:r>
            <a:br>
              <a:rPr lang="el-GR" sz="2200" dirty="0" smtClean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el-GR" sz="22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el-GR" sz="22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l-GR" sz="22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el-GR" sz="22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l-GR" sz="22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el-GR" sz="22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l-GR" sz="27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. </a:t>
            </a:r>
            <a:r>
              <a:rPr lang="el-GR" sz="27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el-GR" sz="27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l-GR" sz="27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el-GR" sz="27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l-GR" sz="22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el-GR" sz="22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l-GR" sz="22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Σ. </a:t>
            </a:r>
            <a:r>
              <a:rPr lang="el-GR" sz="22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Πουλή, Δ. </a:t>
            </a:r>
            <a:r>
              <a:rPr lang="el-GR" sz="22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Θεοδωροπούλου, </a:t>
            </a:r>
            <a:r>
              <a:rPr lang="el-GR" sz="22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Χ. </a:t>
            </a:r>
            <a:r>
              <a:rPr lang="el-GR" sz="2200" dirty="0" err="1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Κουρεντή</a:t>
            </a:r>
            <a:r>
              <a:rPr lang="el-GR" sz="22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l-GR" sz="22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Μ. </a:t>
            </a:r>
            <a:r>
              <a:rPr lang="el-GR" sz="2200" dirty="0" err="1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Νικηφοράκη</a:t>
            </a:r>
            <a:r>
              <a:rPr lang="el-GR" sz="22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, </a:t>
            </a:r>
            <a:r>
              <a:rPr lang="el-GR" sz="22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Δ. Μπούζας</a:t>
            </a:r>
            <a:br>
              <a:rPr lang="el-GR" sz="22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l-GR" sz="22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el-GR" sz="22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l-GR" sz="22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el-GR" sz="22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l-GR" sz="20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Συντονιστικό Γραφείο Αντιμετώπισης Περιβαλλοντικών Ζημιών</a:t>
            </a:r>
            <a:r>
              <a:rPr lang="el-GR" sz="20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el-GR" sz="20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l-GR" sz="20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ΣΩΜΑ ΕΠΙΘΕΩΡΗΣΗΣ ΠΕΡΙΒΑΛΛΟΝΤΟΣ, ΔΟΜΗΣΗΣ, ΕΝΕΡΓΕΙΑΣ &amp; ΜΕΤΑΛΛΕΙΩΝ</a:t>
            </a:r>
            <a:br>
              <a:rPr lang="el-GR" sz="20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l-GR" sz="20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ΥΠΟΥΡΓΕΙΟ </a:t>
            </a:r>
            <a:r>
              <a:rPr lang="el-GR" sz="20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ΠΕΡΙΒΑΛΛΟΝΤΟΣ &amp; ΕΝΕΡΓΕΙΑΣ</a:t>
            </a:r>
            <a:r>
              <a:rPr lang="el-GR" sz="2000" b="1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el-GR" sz="28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el-GR" sz="28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el-GR" sz="16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«Περιβαλλοντική </a:t>
            </a:r>
            <a:r>
              <a:rPr lang="el-GR" sz="1600" b="1" dirty="0">
                <a:solidFill>
                  <a:schemeClr val="tx2"/>
                </a:solidFill>
                <a:latin typeface="Book Antiqua" panose="02040602050305030304" pitchFamily="18" charset="0"/>
              </a:rPr>
              <a:t>Ευθύνη, Πρόληψη και Αποκατάσταση: Προκλήσεις και Ευκαιρίες για την Προστασία της Βιοποικιλότητας στην Ελλάδα</a:t>
            </a:r>
            <a:r>
              <a:rPr lang="el-GR" sz="16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»</a:t>
            </a:r>
            <a:r>
              <a:rPr lang="en-US" sz="16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en-US" sz="1600" dirty="0" smtClean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el-GR" sz="13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Ηράκλειο 8-9 Σεπτεμβρίου 2017</a:t>
            </a:r>
            <a:endParaRPr lang="el-GR" sz="13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2359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6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l-GR" sz="24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    </a:t>
            </a:r>
            <a:r>
              <a:rPr lang="el-GR" sz="22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Ποσοστό περιπτώσεων ανά </a:t>
            </a:r>
            <a:r>
              <a:rPr lang="el-GR" sz="22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αποδέκτη </a:t>
            </a:r>
            <a:r>
              <a:rPr lang="el-GR" sz="22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/>
            </a:r>
            <a:br>
              <a:rPr lang="el-GR" sz="22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el-GR" sz="22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σε επίπεδο ΕΕ. </a:t>
            </a:r>
            <a:endParaRPr lang="el-GR" sz="2200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55776" y="2204864"/>
            <a:ext cx="4395597" cy="1847248"/>
          </a:xfrm>
          <a:prstGeom prst="rect">
            <a:avLst/>
          </a:prstGeom>
        </p:spPr>
      </p:pic>
      <p:pic>
        <p:nvPicPr>
          <p:cNvPr id="5" name="Picture 2" descr="ypen-GR-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465313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Book Antiqua" panose="02040602050305030304" pitchFamily="18" charset="0"/>
              </a:rPr>
              <a:t>20% στα νερά </a:t>
            </a:r>
          </a:p>
          <a:p>
            <a:r>
              <a:rPr lang="el-GR" dirty="0" smtClean="0">
                <a:latin typeface="Book Antiqua" panose="02040602050305030304" pitchFamily="18" charset="0"/>
              </a:rPr>
              <a:t>28% στο έδαφος</a:t>
            </a:r>
          </a:p>
          <a:p>
            <a:r>
              <a:rPr lang="el-GR" dirty="0" smtClean="0">
                <a:latin typeface="Book Antiqua" panose="02040602050305030304" pitchFamily="18" charset="0"/>
              </a:rPr>
              <a:t>52% σε φυσικούς </a:t>
            </a:r>
            <a:r>
              <a:rPr lang="el-GR" dirty="0" err="1" smtClean="0">
                <a:latin typeface="Book Antiqua" panose="02040602050305030304" pitchFamily="18" charset="0"/>
              </a:rPr>
              <a:t>οικοτόπους</a:t>
            </a:r>
            <a:r>
              <a:rPr lang="el-GR" dirty="0" smtClean="0">
                <a:latin typeface="Book Antiqua" panose="02040602050305030304" pitchFamily="18" charset="0"/>
              </a:rPr>
              <a:t> &amp;  είδη</a:t>
            </a:r>
            <a:endParaRPr lang="el-GR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5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31696" cy="792088"/>
          </a:xfrm>
        </p:spPr>
        <p:txBody>
          <a:bodyPr>
            <a:normAutofit fontScale="90000"/>
          </a:bodyPr>
          <a:lstStyle/>
          <a:p>
            <a:pPr algn="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sz="2200" b="1" dirty="0" smtClean="0">
                <a:solidFill>
                  <a:srgbClr val="FFC000"/>
                </a:solidFill>
              </a:rPr>
              <a:t>Ζημίες που προκαλούνται από δραστηριότητες </a:t>
            </a:r>
            <a:br>
              <a:rPr lang="el-GR" sz="2200" b="1" dirty="0" smtClean="0">
                <a:solidFill>
                  <a:srgbClr val="FFC000"/>
                </a:solidFill>
              </a:rPr>
            </a:br>
            <a:r>
              <a:rPr lang="el-GR" sz="2200" b="1" dirty="0" smtClean="0">
                <a:solidFill>
                  <a:srgbClr val="FFC000"/>
                </a:solidFill>
              </a:rPr>
              <a:t>του </a:t>
            </a:r>
            <a:r>
              <a:rPr lang="el-GR" sz="2200" b="1" dirty="0" err="1" smtClean="0">
                <a:solidFill>
                  <a:srgbClr val="FFC000"/>
                </a:solidFill>
              </a:rPr>
              <a:t>Παραρ</a:t>
            </a:r>
            <a:r>
              <a:rPr lang="el-GR" sz="2200" b="1" dirty="0" smtClean="0">
                <a:solidFill>
                  <a:srgbClr val="FFC000"/>
                </a:solidFill>
              </a:rPr>
              <a:t>. </a:t>
            </a:r>
            <a:r>
              <a:rPr lang="en-US" sz="2200" b="1" dirty="0" smtClean="0">
                <a:solidFill>
                  <a:srgbClr val="FFC000"/>
                </a:solidFill>
              </a:rPr>
              <a:t>III</a:t>
            </a:r>
            <a:endParaRPr lang="el-GR" sz="2200" b="1" dirty="0">
              <a:solidFill>
                <a:srgbClr val="FFC000"/>
              </a:solidFill>
            </a:endParaRPr>
          </a:p>
        </p:txBody>
      </p:sp>
      <p:pic>
        <p:nvPicPr>
          <p:cNvPr id="4" name="Picture 7" descr="cid:image001.png@01D15DDC.389E9400"/>
          <p:cNvPicPr>
            <a:picLocks noGrp="1"/>
          </p:cNvPicPr>
          <p:nvPr>
            <p:ph sz="quarter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27175"/>
            <a:ext cx="7200800" cy="31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515719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Διαχείριση αποβλήτων, Διαχείριση επικίνδυνων ουσιών, δραστηριότητες πλην του Παρ. ΙΙΙ, εκπομπές από βιομηχανία, Μεταφορές, </a:t>
            </a:r>
            <a:r>
              <a:rPr lang="el-GR" dirty="0"/>
              <a:t>απολήψεις νερού, </a:t>
            </a:r>
            <a:r>
              <a:rPr lang="el-GR" dirty="0" smtClean="0"/>
              <a:t>απορρίψεις στα ύδατα, απορρίψεις στα υπόγεια ύδατα, απορρίψεις στα επιφανειακά ύδατα.</a:t>
            </a:r>
            <a:endParaRPr lang="el-GR" dirty="0"/>
          </a:p>
        </p:txBody>
      </p:sp>
      <p:pic>
        <p:nvPicPr>
          <p:cNvPr id="5" name="Picture 2" descr="ypen-GR-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95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6512" y="332656"/>
            <a:ext cx="8534400" cy="758952"/>
          </a:xfrm>
        </p:spPr>
        <p:txBody>
          <a:bodyPr>
            <a:normAutofit fontScale="90000"/>
          </a:bodyPr>
          <a:lstStyle/>
          <a:p>
            <a:pPr algn="r"/>
            <a:r>
              <a:rPr lang="el-GR" dirty="0" smtClean="0"/>
              <a:t/>
            </a:r>
            <a:br>
              <a:rPr lang="el-GR" dirty="0" smtClean="0"/>
            </a:br>
            <a:r>
              <a:rPr lang="el-GR" sz="27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Πως</a:t>
            </a:r>
            <a:r>
              <a:rPr lang="el-GR" sz="31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 </a:t>
            </a:r>
            <a:r>
              <a:rPr lang="el-GR" sz="27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ξεκίνησε η διαδικασία για την εφαρμογή </a:t>
            </a:r>
            <a:br>
              <a:rPr lang="el-GR" sz="27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</a:br>
            <a:r>
              <a:rPr lang="el-GR" sz="27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της περιβαλλοντικής ευθύνης στα ΚΜ.</a:t>
            </a:r>
            <a:endParaRPr lang="el-GR" sz="2700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lvl="0" indent="-457200">
              <a:buClr>
                <a:srgbClr val="1F81AD"/>
              </a:buClr>
              <a:buFont typeface="Wingdings" panose="05000000000000000000" pitchFamily="2" charset="2"/>
              <a:buChar char="Ø"/>
            </a:pPr>
            <a:r>
              <a:rPr lang="el-GR" sz="28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Κυρίως από τις αρμόδιες Αρχές</a:t>
            </a:r>
          </a:p>
          <a:p>
            <a:pPr marL="0" lvl="0" indent="0">
              <a:buClr>
                <a:srgbClr val="1F81AD"/>
              </a:buClr>
              <a:buNone/>
            </a:pPr>
            <a:endParaRPr lang="en-GB" sz="2800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1F81AD"/>
              </a:buClr>
              <a:buFont typeface="Wingdings" panose="05000000000000000000" pitchFamily="2" charset="2"/>
              <a:buChar char="Ø"/>
            </a:pPr>
            <a:r>
              <a:rPr lang="en-GB" sz="2800" dirty="0">
                <a:latin typeface="Book Antiqua" panose="02040602050305030304" pitchFamily="18" charset="0"/>
                <a:cs typeface="Arial" panose="020B0604020202020204" pitchFamily="34" charset="0"/>
              </a:rPr>
              <a:t>133 </a:t>
            </a:r>
            <a:r>
              <a:rPr lang="el-GR" sz="28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από ΜΚΟ </a:t>
            </a:r>
            <a:r>
              <a:rPr lang="en-GB" sz="28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(93 </a:t>
            </a:r>
            <a:r>
              <a:rPr lang="el-GR" sz="28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στην Ιταλία</a:t>
            </a:r>
            <a:r>
              <a:rPr lang="en-GB" sz="28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)</a:t>
            </a:r>
            <a:endParaRPr lang="el-GR" sz="2800" dirty="0" smtClean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0" lvl="0" indent="0">
              <a:buClr>
                <a:srgbClr val="1F81AD"/>
              </a:buClr>
              <a:buNone/>
            </a:pPr>
            <a:endParaRPr lang="en-GB" sz="2800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1F81AD"/>
              </a:buClr>
              <a:buFont typeface="Wingdings" panose="05000000000000000000" pitchFamily="2" charset="2"/>
              <a:buChar char="Ø"/>
            </a:pPr>
            <a:r>
              <a:rPr lang="el-GR" sz="28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Παραπέμφθηκαν στα δικαστήρια </a:t>
            </a:r>
            <a:r>
              <a:rPr lang="en-GB" sz="28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60 </a:t>
            </a:r>
            <a:r>
              <a:rPr lang="el-GR" sz="28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περιπτώσεις</a:t>
            </a:r>
            <a:endParaRPr lang="el-GR" dirty="0">
              <a:latin typeface="Book Antiqua" panose="02040602050305030304" pitchFamily="18" charset="0"/>
            </a:endParaRPr>
          </a:p>
        </p:txBody>
      </p:sp>
      <p:pic>
        <p:nvPicPr>
          <p:cNvPr id="4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12" y="299521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69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Book Antiqua" panose="02040602050305030304" pitchFamily="18" charset="0"/>
              </a:rPr>
              <a:t>         </a:t>
            </a:r>
            <a:r>
              <a:rPr lang="el-GR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Χρηματοοικονομική Ασφάλεια</a:t>
            </a:r>
            <a:endParaRPr lang="el-GR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>
                <a:latin typeface="Book Antiqua" panose="02040602050305030304" pitchFamily="18" charset="0"/>
              </a:rPr>
              <a:t>Υποχρεωτική χρηματοοικονομική ασφάλεια  </a:t>
            </a:r>
            <a:endParaRPr lang="en-US" dirty="0">
              <a:latin typeface="Book Antiqua" panose="02040602050305030304" pitchFamily="18" charset="0"/>
            </a:endParaRPr>
          </a:p>
          <a:p>
            <a:pPr marL="274320" lvl="1" indent="0">
              <a:buNone/>
            </a:pPr>
            <a:r>
              <a:rPr lang="el-GR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Βουλγαρία, Τσεχία, Ελλάδα, Ουγγαρία, Πορτογαλία, Ρουμανία, Σλοβακία, Ισπανία.</a:t>
            </a:r>
          </a:p>
          <a:p>
            <a:pPr marL="274320" lvl="1" indent="0">
              <a:buNone/>
            </a:pP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el-GR" dirty="0" smtClean="0">
                <a:latin typeface="Book Antiqua" panose="02040602050305030304" pitchFamily="18" charset="0"/>
              </a:rPr>
              <a:t>Εθελοντική </a:t>
            </a: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l-GR" sz="2400" dirty="0">
                <a:latin typeface="Book Antiqua" panose="02040602050305030304" pitchFamily="18" charset="0"/>
              </a:rPr>
              <a:t> </a:t>
            </a:r>
            <a:r>
              <a:rPr lang="el-GR" sz="2400" dirty="0" smtClean="0">
                <a:latin typeface="Book Antiqua" panose="02040602050305030304" pitchFamily="18" charset="0"/>
              </a:rPr>
              <a:t>   Αυστρία, Βέλγιο, Κύπρος, Δανία, Εσθονία, Φιλανδία,    </a:t>
            </a:r>
          </a:p>
          <a:p>
            <a:pPr marL="0" indent="0">
              <a:buNone/>
            </a:pPr>
            <a:r>
              <a:rPr lang="el-GR" sz="2400" dirty="0">
                <a:latin typeface="Book Antiqua" panose="02040602050305030304" pitchFamily="18" charset="0"/>
              </a:rPr>
              <a:t> </a:t>
            </a:r>
            <a:r>
              <a:rPr lang="el-GR" sz="2400" dirty="0" smtClean="0">
                <a:latin typeface="Book Antiqua" panose="02040602050305030304" pitchFamily="18" charset="0"/>
              </a:rPr>
              <a:t>    Γαλλία, Γερμανία, Ιρλανδία, Ιταλία, Λετονία, Λιθουανία,  </a:t>
            </a:r>
          </a:p>
          <a:p>
            <a:pPr marL="0" indent="0">
              <a:buNone/>
            </a:pPr>
            <a:r>
              <a:rPr lang="el-GR" sz="2400" dirty="0">
                <a:latin typeface="Book Antiqua" panose="02040602050305030304" pitchFamily="18" charset="0"/>
              </a:rPr>
              <a:t> </a:t>
            </a:r>
            <a:r>
              <a:rPr lang="el-GR" sz="2400" dirty="0" smtClean="0">
                <a:latin typeface="Book Antiqua" panose="02040602050305030304" pitchFamily="18" charset="0"/>
              </a:rPr>
              <a:t>    Λουξεμβούργο, Μάλτα, Ολλανδία, Πολωνία, Σλοβενία, </a:t>
            </a:r>
          </a:p>
          <a:p>
            <a:pPr marL="0" indent="0">
              <a:buNone/>
            </a:pPr>
            <a:r>
              <a:rPr lang="el-GR" sz="2400" dirty="0">
                <a:latin typeface="Book Antiqua" panose="02040602050305030304" pitchFamily="18" charset="0"/>
              </a:rPr>
              <a:t> </a:t>
            </a:r>
            <a:r>
              <a:rPr lang="el-GR" sz="2400" dirty="0" smtClean="0">
                <a:latin typeface="Book Antiqua" panose="02040602050305030304" pitchFamily="18" charset="0"/>
              </a:rPr>
              <a:t>    Σουηδία, ΗΒ.</a:t>
            </a:r>
            <a:endParaRPr lang="en-US" sz="2400" dirty="0">
              <a:latin typeface="Book Antiqua" panose="02040602050305030304" pitchFamily="18" charset="0"/>
            </a:endParaRPr>
          </a:p>
          <a:p>
            <a:endParaRPr lang="el-GR" dirty="0"/>
          </a:p>
        </p:txBody>
      </p:sp>
      <p:pic>
        <p:nvPicPr>
          <p:cNvPr id="4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8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28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Αντιμετώπιση ανεξέλεγκτων αποθέσεων</a:t>
            </a:r>
            <a:endParaRPr lang="el-GR" sz="2800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sz="2400" b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Το ΥΠΕΝ στο πλαίσιο της Οδηγίας για την περιβαλλοντική ευθύνη 2004/35/ΕΚ, </a:t>
            </a:r>
          </a:p>
          <a:p>
            <a:endParaRPr lang="el-GR" sz="2400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 Χρηματοδοτεί μέσω του Πράσινου Ταμείου Προγράμματα Αποκατάστασης Περιβαλλοντικής Ζημίας που προκλήθηκε ανεξέλεγκτες αποθέσεις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αποβλήτων, κατόπιν εισήγησης του ΣΥΓΑΠΕΖ. </a:t>
            </a:r>
            <a:endParaRPr lang="el-GR" sz="2400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Το 2013 εντάχθηκαν 23 έργα συνολικού προϋπολογισμού 442.000 € στις Περιφέρειες Αττικής, Στερεάς Ελλάδας, Κεντρικής Μακεδονίας, Ανατολικής Μακεδονίας-Θράκης &amp; Βορείου Αιγαίου. </a:t>
            </a:r>
          </a:p>
          <a:p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Το 2015 υλοποιήθηκαν 18 έργα συνολικού προϋπολογισμού 785.000€ στις Περιφέρειες Αττικής, Στερεάς Ελλάδας, Κεντρικής Μακεδονίας, Δυτικής Ελλάδας.</a:t>
            </a:r>
          </a:p>
          <a:p>
            <a:r>
              <a:rPr lang="el-GR" sz="2400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Το 2016 εντάχτηκαν έργα συνολικού προϋπολογισμού 450.000 € στις Περιφέρειες  Μακεδονίας, Στερεάς Ελλάδας, Αττικής τα οποία είναι υπό δημοπράτηση. </a:t>
            </a:r>
          </a:p>
          <a:p>
            <a:endParaRPr lang="el-GR" dirty="0"/>
          </a:p>
        </p:txBody>
      </p:sp>
      <p:pic>
        <p:nvPicPr>
          <p:cNvPr id="4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175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1800" b="1" dirty="0">
                <a:solidFill>
                  <a:srgbClr val="FFC000"/>
                </a:solidFill>
              </a:rPr>
              <a:t>Πριν και μετά τα έργα περιβαλλοντικής </a:t>
            </a:r>
            <a:r>
              <a:rPr lang="el-GR" sz="1800" b="1" dirty="0" smtClean="0">
                <a:solidFill>
                  <a:srgbClr val="FFC000"/>
                </a:solidFill>
              </a:rPr>
              <a:t>αποκατάστασης.</a:t>
            </a:r>
            <a:endParaRPr lang="el-GR" sz="1800" b="1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700" dirty="0" smtClean="0"/>
              <a:t>Φωτογραφίες από έργα που έχουν υλοποιηθεί.</a:t>
            </a:r>
          </a:p>
          <a:p>
            <a:pPr marL="0" indent="0">
              <a:buNone/>
            </a:pPr>
            <a:r>
              <a:rPr lang="el-GR" sz="1700" dirty="0" smtClean="0"/>
              <a:t>Αυλίδα, Δήμος Χαλκίδας, 2015. Απομακρύνθηκαν 54   </a:t>
            </a:r>
            <a:r>
              <a:rPr lang="el-GR" sz="1700" dirty="0"/>
              <a:t>τόνοι επικινδύνων αποβλήτων. </a:t>
            </a:r>
            <a:endParaRPr lang="el-GR" sz="1700" dirty="0" smtClean="0"/>
          </a:p>
          <a:p>
            <a:pPr marL="0" indent="0">
              <a:buNone/>
            </a:pPr>
            <a:endParaRPr lang="el-GR" sz="1600" dirty="0"/>
          </a:p>
        </p:txBody>
      </p:sp>
      <p:pic>
        <p:nvPicPr>
          <p:cNvPr id="4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 descr="Y:\04 LOGISTICS\MS\PROJECTS\2015\ΑΠΟΚΕΝΤΡΩΜΕΝΗ ΔΙΟΙΚΗΣΗ ΘΕΣΣΑΛΙΑΣ-ΣΤΕΡΕΑΣ ΕΛΛΑΔΑΣ\ΕΚΤΕΛΕΣΗ ΕΡΓΟΥ_ΣΤΕΡΕΑ\ΘΕΣΗ 01\day 01\20151029_083732 (Medium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039235" cy="2669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Y:\04 LOGISTICS\MS\PROJECTS\2015\ΑΠΟΚΕΝΤΡΩΜΕΝΗ ΔΙΟΙΚΗΣΗ ΘΕΣΣΑΛΙΑΣ-ΣΤΕΡΕΑΣ ΕΛΛΑΔΑΣ\ΕΚΤΕΛΕΣΗ ΕΡΓΟΥ_ΣΤΕΡΕΑ\ΘΕΣΗ 01\day 02\20151030_103133 (Medium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48" y="2420887"/>
            <a:ext cx="3816424" cy="2669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75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1800" b="1" dirty="0">
                <a:solidFill>
                  <a:srgbClr val="FFC000"/>
                </a:solidFill>
              </a:rPr>
              <a:t>Πριν και μετά τα έργα </a:t>
            </a:r>
            <a:r>
              <a:rPr lang="el-GR" sz="1800" b="1" dirty="0" smtClean="0">
                <a:solidFill>
                  <a:srgbClr val="FFC000"/>
                </a:solidFill>
              </a:rPr>
              <a:t>περιβαλλοντικής αποκατάστασης</a:t>
            </a:r>
            <a:r>
              <a:rPr lang="el-GR" sz="1800" b="1" dirty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700" dirty="0"/>
              <a:t>Φωτογραφίες από έργα που έχουν </a:t>
            </a:r>
            <a:r>
              <a:rPr lang="el-GR" sz="1700" dirty="0" smtClean="0"/>
              <a:t>υλοποιηθεί.</a:t>
            </a:r>
            <a:endParaRPr lang="el-GR" sz="1700" dirty="0"/>
          </a:p>
          <a:p>
            <a:pPr marL="0" indent="0">
              <a:buNone/>
            </a:pPr>
            <a:r>
              <a:rPr lang="el-GR" sz="1700" dirty="0" smtClean="0"/>
              <a:t>Σχιστό, Δήμος Πειραιά, 2015. Απομακρύνθηκαν 3  τόνοι επικινδύνων αποβλήτων</a:t>
            </a:r>
            <a:r>
              <a:rPr lang="el-GR" sz="1800" dirty="0" smtClean="0"/>
              <a:t>. </a:t>
            </a:r>
            <a:endParaRPr lang="el-GR" sz="1800" dirty="0"/>
          </a:p>
        </p:txBody>
      </p:sp>
      <p:pic>
        <p:nvPicPr>
          <p:cNvPr id="4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Εικόνα 5" descr="Y:\04 LOGISTICS\KATSAROS\2015\ΕΡΓΑ\ΑΠΟΚΕΝΤΡΩΜΕΝΗ ΔΙΟΙΚΗΣΗ ΑΤΤΙΚΗΣ\ΦΩΤΟ ΕΚΤΕΛΕΣΗ ΕΡΓΟΥ\ΘΕΣΗ 02. ΕΓΚΑΤΑΣΤΑΣΕΙΣ ΔΗΜΟΥ ΠΕΙΡΑΙΑ - Λ. ΣΧΙΣΤΟΥ\ΜΕΤΑ\IMG_20150522_0936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4531995" cy="3572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33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1800" b="1" dirty="0">
                <a:solidFill>
                  <a:srgbClr val="FFC000"/>
                </a:solidFill>
              </a:rPr>
              <a:t>Πριν και μετά τα έργα περιβαλλοντικής </a:t>
            </a:r>
            <a:r>
              <a:rPr lang="el-GR" sz="1800" b="1" dirty="0" smtClean="0">
                <a:solidFill>
                  <a:srgbClr val="FFC000"/>
                </a:solidFill>
              </a:rPr>
              <a:t>αποκατάστασης.</a:t>
            </a:r>
            <a:endParaRPr lang="el-GR" sz="3200" b="1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844623" y="1845734"/>
            <a:ext cx="7543801" cy="4023360"/>
          </a:xfrm>
        </p:spPr>
        <p:txBody>
          <a:bodyPr>
            <a:normAutofit/>
          </a:bodyPr>
          <a:lstStyle/>
          <a:p>
            <a:pPr algn="just"/>
            <a:endParaRPr lang="el-GR" sz="2400" dirty="0" smtClean="0"/>
          </a:p>
          <a:p>
            <a:pPr algn="just"/>
            <a:endParaRPr lang="el-GR" sz="2400" dirty="0"/>
          </a:p>
          <a:p>
            <a:pPr algn="just"/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3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4017736" cy="3116752"/>
          </a:xfrm>
          <a:prstGeom prst="rect">
            <a:avLst/>
          </a:prstGeom>
        </p:spPr>
      </p:pic>
      <p:pic>
        <p:nvPicPr>
          <p:cNvPr id="6" name="Εικόνα 5" descr="Y:\04 LOGISTICS\MS\PROJECTS\2015\ΑΠΟΚΕΝΤΡΩΜΕΝΗ ΔΙΟΙΚΗΣΗ ΘΕΣΣΑΛΙΑΣ-ΣΤΕΡΕΑΣ ΕΛΛΑΔΑΣ\ΕΚΤΕΛΕΣΗ ΕΡΓΟΥ_ΣΤΕΡΕΑ\ΘΕΣΗ 04\20151013_131708 (Medium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708" y="2636912"/>
            <a:ext cx="4257308" cy="31167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Ορθογώνιο 6"/>
          <p:cNvSpPr/>
          <p:nvPr/>
        </p:nvSpPr>
        <p:spPr>
          <a:xfrm>
            <a:off x="323528" y="1412776"/>
            <a:ext cx="862148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700" dirty="0"/>
              <a:t>Φωτογραφίες από έργα που έχουν </a:t>
            </a:r>
            <a:r>
              <a:rPr lang="el-GR" sz="1700" dirty="0" smtClean="0"/>
              <a:t>υλοποιηθεί.</a:t>
            </a:r>
            <a:endParaRPr lang="el-GR" sz="1700" dirty="0"/>
          </a:p>
          <a:p>
            <a:r>
              <a:rPr lang="el-GR" sz="1700" dirty="0" err="1" smtClean="0"/>
              <a:t>Δερβενοχώρια</a:t>
            </a:r>
            <a:r>
              <a:rPr lang="el-GR" sz="1700" dirty="0" smtClean="0"/>
              <a:t>, Δήμος Τανάγρας, 2015. Απομακρύνθηκαν 19 τόνοι </a:t>
            </a:r>
            <a:r>
              <a:rPr lang="el-GR" sz="1700" dirty="0"/>
              <a:t>επικινδύνων </a:t>
            </a:r>
            <a:r>
              <a:rPr lang="el-GR" sz="1700" dirty="0" smtClean="0"/>
              <a:t>αποβλήτων.</a:t>
            </a:r>
            <a:endParaRPr lang="el-GR" sz="1700" dirty="0"/>
          </a:p>
        </p:txBody>
      </p:sp>
    </p:spTree>
    <p:extLst>
      <p:ext uri="{BB962C8B-B14F-4D97-AF65-F5344CB8AC3E}">
        <p14:creationId xmlns:p14="http://schemas.microsoft.com/office/powerpoint/2010/main" val="110868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1800" b="1" dirty="0">
                <a:solidFill>
                  <a:srgbClr val="FFC000"/>
                </a:solidFill>
              </a:rPr>
              <a:t>Πριν και μετά τα έργα περιβαλλοντικής αποκατάστασης.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endParaRPr lang="el-GR" dirty="0" smtClean="0"/>
          </a:p>
          <a:p>
            <a:pPr algn="just"/>
            <a:endParaRPr lang="el-GR" dirty="0"/>
          </a:p>
          <a:p>
            <a:pPr algn="just"/>
            <a:endParaRPr lang="el-GR" dirty="0"/>
          </a:p>
        </p:txBody>
      </p:sp>
      <p:pic>
        <p:nvPicPr>
          <p:cNvPr id="4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1"/>
            <a:ext cx="4329113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02084" y="1340768"/>
            <a:ext cx="876240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700" dirty="0"/>
              <a:t>Φωτογραφίες από έργα που έχουν </a:t>
            </a:r>
            <a:r>
              <a:rPr lang="el-GR" sz="1700" dirty="0" smtClean="0"/>
              <a:t>υλοποιηθεί.</a:t>
            </a:r>
            <a:endParaRPr lang="el-GR" sz="1700" dirty="0"/>
          </a:p>
          <a:p>
            <a:r>
              <a:rPr lang="el-GR" sz="1700" dirty="0" smtClean="0"/>
              <a:t>Νεόκτιστα, </a:t>
            </a:r>
            <a:r>
              <a:rPr lang="el-GR" sz="1700" dirty="0"/>
              <a:t>Δήμος </a:t>
            </a:r>
            <a:r>
              <a:rPr lang="el-GR" sz="1700" dirty="0" smtClean="0"/>
              <a:t>Ασπροπύργου, 2015. </a:t>
            </a:r>
            <a:r>
              <a:rPr lang="el-GR" sz="1700" dirty="0"/>
              <a:t>Απομακρύνθηκαν </a:t>
            </a:r>
            <a:r>
              <a:rPr lang="el-GR" sz="1700" dirty="0" smtClean="0"/>
              <a:t>377  </a:t>
            </a:r>
            <a:r>
              <a:rPr lang="el-GR" sz="1700" dirty="0"/>
              <a:t>τόνοι επικινδύνων αποβλήτων. </a:t>
            </a:r>
          </a:p>
        </p:txBody>
      </p:sp>
      <p:pic>
        <p:nvPicPr>
          <p:cNvPr id="7" name="Εικόνα 6" descr="Y:\04 LOGISTICS\MS\PROJECTS\2015\ΑΠΟΚΕΝΤΡΩΜΕΝΗ ΔΙΟΙΚΗΣΗ ΑΤΤΙΚΗΣ 2014 - 2015\pics\ΘΕΣΗ 05. ΝΕΟΚΤΙΣΤΑ part 02\ΜΕΤΑ\IMG_20150612_12482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633" y="2636910"/>
            <a:ext cx="4046855" cy="3243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28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1800" b="1" dirty="0">
                <a:solidFill>
                  <a:srgbClr val="FFC000"/>
                </a:solidFill>
              </a:rPr>
              <a:t>Πριν και μετά τα έργα περιβαλλοντικής αποκατάστασης.</a:t>
            </a:r>
            <a:endParaRPr lang="el-GR" sz="1600" dirty="0">
              <a:solidFill>
                <a:srgbClr val="FFC000"/>
              </a:solidFill>
            </a:endParaRPr>
          </a:p>
        </p:txBody>
      </p:sp>
      <p:pic>
        <p:nvPicPr>
          <p:cNvPr id="5" name="Θέση περιεχομένου 4" descr="Y:\04 LOGISTICS\KATSAROS\2015\ΕΡΓΑ\ΑΠΟΚΕΝΤΡΩΜΕΝΗ ΔΙΟΙΚΗΣΗ ΑΤΤΙΚΗΣ\ΦΩΤΟ ΑΥΤΟΨΙΑ\06. ΚΡΥΨΩΝΑ ΔΗΜΟΣ ΑΣΠΡΟΠΥΡΓΟΥ\20141010_151831 (Large)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48881"/>
            <a:ext cx="4248472" cy="307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Y:\04 LOGISTICS\KATSAROS\2015\ΕΡΓΑ\ΑΠΟΚΕΝΤΡΩΜΕΝΗ ΔΙΟΙΚΗΣΗ ΑΤΤΙΚΗΣ\ΦΩΤΟ ΕΚΤΕΛΕΣΗ ΕΡΓΟΥ\ΘΕΣΗ 06. ΚΡΥΨΩΝΑ\IMG_20150526_1321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48880"/>
            <a:ext cx="4104456" cy="307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ypen-GR-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323528" y="1412776"/>
            <a:ext cx="849694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700" dirty="0"/>
              <a:t>Φωτογραφίες από έργα που έχουν </a:t>
            </a:r>
            <a:r>
              <a:rPr lang="el-GR" sz="1700" dirty="0" smtClean="0"/>
              <a:t>υλοποιηθεί.</a:t>
            </a:r>
            <a:endParaRPr lang="el-GR" sz="1700" dirty="0"/>
          </a:p>
          <a:p>
            <a:r>
              <a:rPr lang="el-GR" sz="1700" dirty="0" smtClean="0"/>
              <a:t>Κρυψώνα, </a:t>
            </a:r>
            <a:r>
              <a:rPr lang="el-GR" sz="1700" dirty="0"/>
              <a:t>Δήμος Ασπροπύργου, </a:t>
            </a:r>
            <a:r>
              <a:rPr lang="el-GR" sz="1700" dirty="0" smtClean="0"/>
              <a:t>2015. </a:t>
            </a:r>
            <a:r>
              <a:rPr lang="el-GR" sz="1700" dirty="0"/>
              <a:t>Απομακρύνθηκαν </a:t>
            </a:r>
            <a:r>
              <a:rPr lang="el-GR" sz="1700" dirty="0" smtClean="0"/>
              <a:t>31  </a:t>
            </a:r>
            <a:r>
              <a:rPr lang="el-GR" sz="1700" dirty="0"/>
              <a:t>τόνοι επικινδύνων αποβλήτων. </a:t>
            </a:r>
          </a:p>
        </p:txBody>
      </p:sp>
    </p:spTree>
    <p:extLst>
      <p:ext uri="{BB962C8B-B14F-4D97-AF65-F5344CB8AC3E}">
        <p14:creationId xmlns:p14="http://schemas.microsoft.com/office/powerpoint/2010/main" val="12184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3200" b="1" dirty="0">
                <a:solidFill>
                  <a:srgbClr val="FFC000"/>
                </a:solidFill>
              </a:rPr>
              <a:t/>
            </a:r>
            <a:br>
              <a:rPr lang="en-US" sz="3200" b="1" dirty="0">
                <a:solidFill>
                  <a:srgbClr val="FFC000"/>
                </a:solidFill>
              </a:rPr>
            </a:b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3200" b="1" dirty="0">
                <a:solidFill>
                  <a:srgbClr val="FFC000"/>
                </a:solidFill>
              </a:rPr>
              <a:t/>
            </a:r>
            <a:br>
              <a:rPr lang="en-US" sz="3200" b="1" dirty="0">
                <a:solidFill>
                  <a:srgbClr val="FFC000"/>
                </a:solidFill>
              </a:rPr>
            </a:br>
            <a:r>
              <a:rPr lang="en-US" sz="2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l-GR" sz="2700" b="1" dirty="0" smtClean="0">
                <a:solidFill>
                  <a:srgbClr val="FFC000"/>
                </a:solidFill>
              </a:rPr>
              <a:t>      </a:t>
            </a:r>
            <a:r>
              <a:rPr lang="el-GR" sz="27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Συμμετοχή στο </a:t>
            </a:r>
            <a:r>
              <a:rPr lang="el-GR" sz="2700" b="1" dirty="0">
                <a:solidFill>
                  <a:srgbClr val="FFC000"/>
                </a:solidFill>
                <a:latin typeface="Book Antiqua" panose="02040602050305030304" pitchFamily="18" charset="0"/>
              </a:rPr>
              <a:t>Πρόγραμμα </a:t>
            </a:r>
            <a:r>
              <a:rPr lang="en-US" sz="27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THEMIS</a:t>
            </a:r>
            <a:r>
              <a:rPr lang="el-GR" sz="27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l-GR" sz="2700" dirty="0">
                <a:solidFill>
                  <a:schemeClr val="tx2">
                    <a:lumMod val="50000"/>
                  </a:schemeClr>
                </a:solidFill>
              </a:rPr>
            </a:br>
            <a:endParaRPr lang="el-GR" sz="2700" b="1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Συμμετοχή </a:t>
            </a:r>
            <a:r>
              <a:rPr lang="el-GR" sz="2400" b="1" dirty="0">
                <a:solidFill>
                  <a:srgbClr val="FFC000"/>
                </a:solidFill>
                <a:latin typeface="Book Antiqua" panose="02040602050305030304" pitchFamily="18" charset="0"/>
              </a:rPr>
              <a:t>του ΥΠΕΝ στο Πρόγραμμα </a:t>
            </a:r>
            <a:r>
              <a:rPr lang="en-US" sz="2400" b="1" dirty="0">
                <a:solidFill>
                  <a:srgbClr val="FFC000"/>
                </a:solidFill>
                <a:latin typeface="Book Antiqua" panose="02040602050305030304" pitchFamily="18" charset="0"/>
              </a:rPr>
              <a:t>LIFE NATURA THEMIS</a:t>
            </a:r>
            <a:endParaRPr lang="el-GR" sz="2400" dirty="0" smtClean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endParaRPr lang="el-GR" dirty="0">
              <a:latin typeface="Book Antiqua" panose="02040602050305030304" pitchFamily="18" charset="0"/>
            </a:endParaRPr>
          </a:p>
          <a:p>
            <a:r>
              <a:rPr lang="en-US" dirty="0" smtClean="0">
                <a:latin typeface="Book Antiqua" panose="02040602050305030304" pitchFamily="18" charset="0"/>
              </a:rPr>
              <a:t>To Y</a:t>
            </a:r>
            <a:r>
              <a:rPr lang="el-GR" dirty="0" smtClean="0">
                <a:latin typeface="Book Antiqua" panose="02040602050305030304" pitchFamily="18" charset="0"/>
              </a:rPr>
              <a:t>ΠΕΝ συμμετέχει στο πρόγραμμα ως </a:t>
            </a:r>
            <a:r>
              <a:rPr lang="el-GR" dirty="0" err="1" smtClean="0">
                <a:latin typeface="Book Antiqua" panose="02040602050305030304" pitchFamily="18" charset="0"/>
              </a:rPr>
              <a:t>συνδικαιούχος</a:t>
            </a:r>
            <a:r>
              <a:rPr lang="el-GR" dirty="0" smtClean="0">
                <a:latin typeface="Book Antiqua" panose="02040602050305030304" pitchFamily="18" charset="0"/>
              </a:rPr>
              <a:t> καλύπτοντας την εθνική συμμετοχή με την υλοποίηση συγκεκριμένων δράσεων από την Ομάδα Έργου. </a:t>
            </a:r>
          </a:p>
          <a:p>
            <a:r>
              <a:rPr lang="el-GR" dirty="0" smtClean="0">
                <a:latin typeface="Book Antiqua" panose="02040602050305030304" pitchFamily="18" charset="0"/>
              </a:rPr>
              <a:t>Μέσω των δράσεων </a:t>
            </a:r>
            <a:r>
              <a:rPr lang="el-GR" dirty="0">
                <a:latin typeface="Book Antiqua" panose="02040602050305030304" pitchFamily="18" charset="0"/>
              </a:rPr>
              <a:t>ενημέρωσης για την περιβαλλοντική ευθύνη </a:t>
            </a:r>
            <a:r>
              <a:rPr lang="el-GR" dirty="0" smtClean="0">
                <a:latin typeface="Book Antiqua" panose="02040602050305030304" pitchFamily="18" charset="0"/>
              </a:rPr>
              <a:t>των ενδιαφερομένων </a:t>
            </a:r>
            <a:r>
              <a:rPr lang="el-GR" dirty="0">
                <a:latin typeface="Book Antiqua" panose="02040602050305030304" pitchFamily="18" charset="0"/>
              </a:rPr>
              <a:t>ομάδων που θα </a:t>
            </a:r>
            <a:r>
              <a:rPr lang="el-GR" dirty="0" smtClean="0">
                <a:latin typeface="Book Antiqua" panose="02040602050305030304" pitchFamily="18" charset="0"/>
              </a:rPr>
              <a:t>υλοποιήσουμε, </a:t>
            </a:r>
            <a:r>
              <a:rPr lang="el-GR" dirty="0">
                <a:latin typeface="Book Antiqua" panose="02040602050305030304" pitchFamily="18" charset="0"/>
              </a:rPr>
              <a:t>στοχεύουμε </a:t>
            </a:r>
            <a:r>
              <a:rPr lang="el-GR" dirty="0" smtClean="0">
                <a:latin typeface="Book Antiqua" panose="02040602050305030304" pitchFamily="18" charset="0"/>
              </a:rPr>
              <a:t>στην βελτίωση της εφαρμογής της περιβαλλοντικής ευθύνης στην Περιφέρεια της Κρήτης, και ευελπιστούμε </a:t>
            </a:r>
            <a:r>
              <a:rPr lang="el-GR" dirty="0" smtClean="0">
                <a:latin typeface="Book Antiqua" panose="02040602050305030304" pitchFamily="18" charset="0"/>
              </a:rPr>
              <a:t>να αποτελέσει πιλότο και για τις άλλες Περιφέρειες της χώρας. </a:t>
            </a:r>
            <a:endParaRPr lang="el-GR" dirty="0">
              <a:latin typeface="Book Antiqua" panose="02040602050305030304" pitchFamily="18" charset="0"/>
            </a:endParaRPr>
          </a:p>
          <a:p>
            <a:endParaRPr lang="el-GR" dirty="0" smtClean="0">
              <a:latin typeface="Book Antiqua" panose="02040602050305030304" pitchFamily="18" charset="0"/>
            </a:endParaRPr>
          </a:p>
          <a:p>
            <a:endParaRPr lang="el-GR" dirty="0"/>
          </a:p>
        </p:txBody>
      </p:sp>
      <p:pic>
        <p:nvPicPr>
          <p:cNvPr id="4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75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sz="1800" b="1" dirty="0">
                <a:solidFill>
                  <a:srgbClr val="FFC000"/>
                </a:solidFill>
              </a:rPr>
              <a:t>Πριν και μετά τα έργα περιβαλλοντικής αποκατάστασης.</a:t>
            </a:r>
            <a:endParaRPr lang="el-GR" dirty="0"/>
          </a:p>
        </p:txBody>
      </p:sp>
      <p:pic>
        <p:nvPicPr>
          <p:cNvPr id="5" name="Θέση περιεχομένου 4" descr="Y:\04 LOGISTICS\MS\PROJECTS\2015\ΑΠΟΚΕΝΤΡΩΜΕΝΗ ΔΙΟΙΚΗΣΗ ΑΤΤΙΚΗΣ 2014 - 2015\pics\ΘΕΣΗ 08. ΚΑΝΔΗΛΙ\@ΠΡΙΝ\IMG_20150601_144212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297680" cy="307467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Ορθογώνιο 5"/>
          <p:cNvSpPr/>
          <p:nvPr/>
        </p:nvSpPr>
        <p:spPr>
          <a:xfrm>
            <a:off x="251519" y="1340768"/>
            <a:ext cx="87472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700" dirty="0"/>
              <a:t>Φωτογραφίες από έργα που έχουν </a:t>
            </a:r>
            <a:r>
              <a:rPr lang="el-GR" sz="1700" dirty="0" smtClean="0"/>
              <a:t>υλοποιηθεί.</a:t>
            </a:r>
            <a:endParaRPr lang="el-GR" sz="1700" dirty="0"/>
          </a:p>
          <a:p>
            <a:r>
              <a:rPr lang="el-GR" sz="1700" dirty="0" smtClean="0"/>
              <a:t>Καντήλι, </a:t>
            </a:r>
            <a:r>
              <a:rPr lang="el-GR" sz="1700" dirty="0"/>
              <a:t>Δήμος </a:t>
            </a:r>
            <a:r>
              <a:rPr lang="el-GR" sz="1700" dirty="0" smtClean="0"/>
              <a:t>Μεγάρων, 2015. Απομακρύνθηκαν 6,5   τόνοι </a:t>
            </a:r>
            <a:r>
              <a:rPr lang="el-GR" sz="1700" dirty="0"/>
              <a:t>επικινδύνων αποβλήτων. </a:t>
            </a:r>
          </a:p>
        </p:txBody>
      </p:sp>
      <p:pic>
        <p:nvPicPr>
          <p:cNvPr id="7" name="Εικόνα 6" descr="Y:\04 LOGISTICS\MS\PROJECTS\2015\ΑΠΟΚΕΝΤΡΩΜΕΝΗ ΔΙΟΙΚΗΣΗ ΑΤΤΙΚΗΣ 2014 - 2015\pics\ΘΕΣΗ 08. ΚΑΝΔΗΛΙ\@ΕΚΤΕΛΕΣΗ\IMG_20150605_1036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920" y="2348880"/>
            <a:ext cx="4099560" cy="3074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ypen-GR-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6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1800" b="1" dirty="0">
                <a:solidFill>
                  <a:srgbClr val="FFC000"/>
                </a:solidFill>
              </a:rPr>
              <a:t>Πριν και μετά τα έργα περιβαλλοντικής αποκατάστασης.</a:t>
            </a:r>
            <a:endParaRPr lang="el-GR" sz="3200" dirty="0"/>
          </a:p>
        </p:txBody>
      </p:sp>
      <p:pic>
        <p:nvPicPr>
          <p:cNvPr id="5" name="Θέση περιεχομένου 4" descr="Y:\04 LOGISTICS\MS\PROJECTS\2015\ΑΠΟΚΕΝΤΡΩΜΕΝΗ ΔΙΟΙΚΗΣΗ ΑΤΤΙΚΗΣ 2014 - 2015\pics\ΘΕΣΗ 10X. ΔΡΑΓΑΤΣΑΝΙΟΥ ΠΕΙΡΑΙΑΣ\@ΠΡΙΝ\IMG_20150610_162826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99961"/>
            <a:ext cx="4314305" cy="323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Εικόνα 5" descr="Y:\04 LOGISTICS\MS\PROJECTS\2015\ΑΠΟΚΕΝΤΡΩΜΕΝΗ ΔΙΟΙΚΗΣΗ ΑΤΤΙΚΗΣ 2014 - 2015\pics\ΘΕΣΗ 10X. ΔΡΑΓΑΤΣΑΝΙΟΥ ΠΕΙΡΑΙΑΣ\@ΕΚΤΕΛΕΣΗ\IMG_20150616_0955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427984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ypen-GR-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302164" y="1412776"/>
            <a:ext cx="859031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700" dirty="0"/>
              <a:t>Φωτογραφίες από έργα που έχουν </a:t>
            </a:r>
            <a:r>
              <a:rPr lang="el-GR" sz="1700" dirty="0" smtClean="0"/>
              <a:t>υλοποιηθεί.</a:t>
            </a:r>
            <a:endParaRPr lang="el-GR" sz="1700" dirty="0"/>
          </a:p>
          <a:p>
            <a:r>
              <a:rPr lang="el-GR" sz="1700" dirty="0" smtClean="0"/>
              <a:t>Δραγατσανίου, </a:t>
            </a:r>
            <a:r>
              <a:rPr lang="el-GR" sz="1700" dirty="0"/>
              <a:t>Δήμος Πειραιά, </a:t>
            </a:r>
            <a:r>
              <a:rPr lang="el-GR" sz="1700" dirty="0" smtClean="0"/>
              <a:t>2015. </a:t>
            </a:r>
            <a:r>
              <a:rPr lang="el-GR" sz="1700" dirty="0"/>
              <a:t>Απομακρύνθηκαν  </a:t>
            </a:r>
            <a:r>
              <a:rPr lang="el-GR" sz="1700" dirty="0" smtClean="0"/>
              <a:t>7,5 </a:t>
            </a:r>
            <a:r>
              <a:rPr lang="el-GR" sz="1700" dirty="0"/>
              <a:t>τόνοι επικινδύνων αποβλήτων. </a:t>
            </a:r>
          </a:p>
        </p:txBody>
      </p:sp>
    </p:spTree>
    <p:extLst>
      <p:ext uri="{BB962C8B-B14F-4D97-AF65-F5344CB8AC3E}">
        <p14:creationId xmlns:p14="http://schemas.microsoft.com/office/powerpoint/2010/main" val="36870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3"/>
          </a:xfrm>
        </p:spPr>
        <p:txBody>
          <a:bodyPr>
            <a:normAutofit/>
          </a:bodyPr>
          <a:lstStyle/>
          <a:p>
            <a:pPr algn="r"/>
            <a:r>
              <a:rPr lang="el-GR" sz="1800" b="1" dirty="0" smtClean="0">
                <a:solidFill>
                  <a:srgbClr val="FFC000"/>
                </a:solidFill>
              </a:rPr>
              <a:t>    Πριν </a:t>
            </a:r>
            <a:r>
              <a:rPr lang="el-GR" sz="1800" b="1" dirty="0">
                <a:solidFill>
                  <a:srgbClr val="FFC000"/>
                </a:solidFill>
              </a:rPr>
              <a:t>και μετά τα έργα περιβαλλοντικής αποκατάστασης.</a:t>
            </a:r>
            <a:endParaRPr lang="el-GR" sz="3200" b="1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l-GR" dirty="0"/>
          </a:p>
          <a:p>
            <a:pPr marL="0" indent="0" algn="just">
              <a:buNone/>
            </a:pPr>
            <a:r>
              <a:rPr lang="el-GR" sz="8000" dirty="0" smtClean="0">
                <a:solidFill>
                  <a:schemeClr val="tx1"/>
                </a:solidFill>
              </a:rPr>
              <a:t>  </a:t>
            </a:r>
            <a:endParaRPr lang="el-GR" sz="7200" dirty="0">
              <a:solidFill>
                <a:srgbClr val="FFC000"/>
              </a:solidFill>
            </a:endParaRPr>
          </a:p>
        </p:txBody>
      </p:sp>
      <p:pic>
        <p:nvPicPr>
          <p:cNvPr id="4" name="Εικόνα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6" y="2780928"/>
            <a:ext cx="4608512" cy="316835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9604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82472" y="1394192"/>
            <a:ext cx="8782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Φωτογραφίες από έργα που έχουν </a:t>
            </a:r>
            <a:r>
              <a:rPr lang="el-GR" dirty="0" smtClean="0"/>
              <a:t>υλοποιηθεί.</a:t>
            </a:r>
            <a:endParaRPr lang="el-GR" dirty="0"/>
          </a:p>
          <a:p>
            <a:r>
              <a:rPr lang="el-GR" dirty="0"/>
              <a:t>Αυλίδα, Δήμος Χαλκίδας, </a:t>
            </a:r>
            <a:r>
              <a:rPr lang="el-GR" dirty="0" smtClean="0"/>
              <a:t>2015. Απομακρύνθηκαν 175 τόνοι </a:t>
            </a:r>
            <a:r>
              <a:rPr lang="el-GR" dirty="0"/>
              <a:t>επικινδύνων </a:t>
            </a:r>
            <a:r>
              <a:rPr lang="el-GR" sz="1700" dirty="0"/>
              <a:t>αποβλήτων</a:t>
            </a:r>
            <a:r>
              <a:rPr lang="el-GR" dirty="0"/>
              <a:t>. </a:t>
            </a:r>
          </a:p>
        </p:txBody>
      </p:sp>
      <p:pic>
        <p:nvPicPr>
          <p:cNvPr id="7" name="Picture 2" descr="ypen-GR-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80" y="476672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3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sz="1800" b="1" dirty="0">
                <a:solidFill>
                  <a:srgbClr val="FFC000"/>
                </a:solidFill>
              </a:rPr>
              <a:t>Πριν και μετά τα έργα περιβαλλοντικής αποκατάστασης.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4" name="Picture 2" descr="C:\Users\poulis\AppData\Local\Microsoft\Windows\Temporary Internet Files\Content.Outlook\K3A0NCNE\DSC_028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1" y="2439624"/>
            <a:ext cx="4680520" cy="34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poulis\AppData\Local\Microsoft\Windows\Temporary Internet Files\Content.Outlook\K3A0NCNE\DSC_032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437633"/>
            <a:ext cx="4104455" cy="348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ypen-GR-sm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184050" y="1340768"/>
            <a:ext cx="878043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700" dirty="0"/>
              <a:t>Φωτογραφίες από έργα που έχουν </a:t>
            </a:r>
            <a:r>
              <a:rPr lang="el-GR" sz="1700" dirty="0" smtClean="0"/>
              <a:t>υλοποιηθεί.</a:t>
            </a:r>
            <a:endParaRPr lang="el-GR" sz="1700" dirty="0"/>
          </a:p>
          <a:p>
            <a:r>
              <a:rPr lang="el-GR" sz="1700" dirty="0" smtClean="0"/>
              <a:t>Μεταλλεία Κίρκης, Δήμος Αλεξανδρούπολης, 2015. </a:t>
            </a:r>
            <a:r>
              <a:rPr lang="el-GR" sz="1700" dirty="0"/>
              <a:t>Απομακρύνθηκαν  </a:t>
            </a:r>
            <a:r>
              <a:rPr lang="el-GR" sz="1700" dirty="0" smtClean="0"/>
              <a:t>12 </a:t>
            </a:r>
            <a:r>
              <a:rPr lang="el-GR" sz="1700" dirty="0"/>
              <a:t>τόνοι επικινδύνων αποβλήτων. </a:t>
            </a:r>
          </a:p>
        </p:txBody>
      </p:sp>
    </p:spTree>
    <p:extLst>
      <p:ext uri="{BB962C8B-B14F-4D97-AF65-F5344CB8AC3E}">
        <p14:creationId xmlns:p14="http://schemas.microsoft.com/office/powerpoint/2010/main" val="42013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sz="1800" b="1" dirty="0">
                <a:solidFill>
                  <a:srgbClr val="FFC000"/>
                </a:solidFill>
              </a:rPr>
              <a:t>Πριν και μετά τα έργα περιβαλλοντικής αποκατάστασης.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03937" y="1556792"/>
            <a:ext cx="8503920" cy="4572000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l-GR" sz="1700" dirty="0">
                <a:solidFill>
                  <a:prstClr val="black"/>
                </a:solidFill>
              </a:rPr>
              <a:t>Φωτογραφίες από έργα που έχουν </a:t>
            </a:r>
            <a:r>
              <a:rPr lang="el-GR" sz="1700" dirty="0" smtClean="0">
                <a:solidFill>
                  <a:prstClr val="black"/>
                </a:solidFill>
              </a:rPr>
              <a:t>υλοποιηθεί.</a:t>
            </a:r>
            <a:endParaRPr lang="el-GR" sz="17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l-GR" sz="1700" dirty="0" smtClean="0">
                <a:solidFill>
                  <a:prstClr val="black"/>
                </a:solidFill>
              </a:rPr>
              <a:t>Πύδνα- </a:t>
            </a:r>
            <a:r>
              <a:rPr lang="el-GR" sz="1700" dirty="0" err="1" smtClean="0">
                <a:solidFill>
                  <a:prstClr val="black"/>
                </a:solidFill>
              </a:rPr>
              <a:t>Κολινδρός</a:t>
            </a:r>
            <a:r>
              <a:rPr lang="el-GR" sz="1700" dirty="0" smtClean="0">
                <a:solidFill>
                  <a:prstClr val="black"/>
                </a:solidFill>
              </a:rPr>
              <a:t>, 2016-2017. Αποκατάσταση απόθεσης </a:t>
            </a:r>
            <a:r>
              <a:rPr lang="el-GR" sz="1700" dirty="0" err="1" smtClean="0">
                <a:solidFill>
                  <a:prstClr val="black"/>
                </a:solidFill>
              </a:rPr>
              <a:t>φωσφογύψου</a:t>
            </a:r>
            <a:r>
              <a:rPr lang="el-GR" sz="1700" dirty="0" smtClean="0">
                <a:solidFill>
                  <a:prstClr val="black"/>
                </a:solidFill>
              </a:rPr>
              <a:t>, 4 </a:t>
            </a:r>
            <a:r>
              <a:rPr lang="el-GR" sz="1700" dirty="0" err="1" smtClean="0">
                <a:solidFill>
                  <a:prstClr val="black"/>
                </a:solidFill>
              </a:rPr>
              <a:t>στρέμ</a:t>
            </a:r>
            <a:r>
              <a:rPr lang="el-GR" sz="1700" dirty="0" smtClean="0">
                <a:solidFill>
                  <a:prstClr val="black"/>
                </a:solidFill>
              </a:rPr>
              <a:t>. </a:t>
            </a:r>
            <a:endParaRPr lang="el-GR" sz="17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pic>
        <p:nvPicPr>
          <p:cNvPr id="4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\\WDSENTINEL\fotografies\Φωτογραφίες από ΠΥΔΝΑ ΚΟΛΙΝΔΡΟ\20151002_110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5365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WDSENTINEL\fotografies\Φωτογραφίες από ΠΥΔΝΑ ΚΟΛΙΝΔΡΟ\20161020_1042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87408"/>
            <a:ext cx="41044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9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sz="1800" b="1" dirty="0">
                <a:solidFill>
                  <a:srgbClr val="FFC000"/>
                </a:solidFill>
              </a:rPr>
              <a:t>Πριν και μετά τα έργα περιβαλλοντικής αποκατάστασης.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179512" y="1418602"/>
            <a:ext cx="8784975" cy="5178750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l-GR" sz="1700" dirty="0">
                <a:solidFill>
                  <a:prstClr val="black"/>
                </a:solidFill>
              </a:rPr>
              <a:t>Φωτογραφίες από έργα που έχουν </a:t>
            </a:r>
            <a:r>
              <a:rPr lang="el-GR" sz="1700" dirty="0" smtClean="0">
                <a:solidFill>
                  <a:prstClr val="black"/>
                </a:solidFill>
              </a:rPr>
              <a:t>υλοποιηθεί.</a:t>
            </a:r>
            <a:endParaRPr lang="el-GR" sz="17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l-GR" sz="1700" dirty="0">
                <a:solidFill>
                  <a:prstClr val="black"/>
                </a:solidFill>
              </a:rPr>
              <a:t> Πύδνα- </a:t>
            </a:r>
            <a:r>
              <a:rPr lang="el-GR" sz="1700" dirty="0" err="1">
                <a:solidFill>
                  <a:prstClr val="black"/>
                </a:solidFill>
              </a:rPr>
              <a:t>Κολινδρός</a:t>
            </a:r>
            <a:r>
              <a:rPr lang="el-GR" sz="1700" dirty="0">
                <a:solidFill>
                  <a:prstClr val="black"/>
                </a:solidFill>
              </a:rPr>
              <a:t>, 2016-2017. </a:t>
            </a:r>
            <a:r>
              <a:rPr lang="el-GR" sz="1700" dirty="0" smtClean="0">
                <a:solidFill>
                  <a:prstClr val="black"/>
                </a:solidFill>
              </a:rPr>
              <a:t>Αποκατάσταση απόθεσης </a:t>
            </a:r>
            <a:r>
              <a:rPr lang="el-GR" sz="1700" dirty="0" err="1" smtClean="0">
                <a:solidFill>
                  <a:prstClr val="black"/>
                </a:solidFill>
              </a:rPr>
              <a:t>φωσφογύψου</a:t>
            </a:r>
            <a:r>
              <a:rPr lang="el-GR" sz="1700" dirty="0" smtClean="0">
                <a:solidFill>
                  <a:prstClr val="black"/>
                </a:solidFill>
              </a:rPr>
              <a:t>, 4 </a:t>
            </a:r>
            <a:r>
              <a:rPr lang="el-GR" sz="1700" dirty="0" err="1" smtClean="0">
                <a:solidFill>
                  <a:prstClr val="black"/>
                </a:solidFill>
              </a:rPr>
              <a:t>στρεμ</a:t>
            </a:r>
            <a:r>
              <a:rPr lang="el-GR" sz="17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l-GR" sz="1700" dirty="0">
              <a:solidFill>
                <a:prstClr val="black"/>
              </a:solidFill>
            </a:endParaRPr>
          </a:p>
          <a:p>
            <a:endParaRPr lang="el-GR" dirty="0"/>
          </a:p>
        </p:txBody>
      </p:sp>
      <p:pic>
        <p:nvPicPr>
          <p:cNvPr id="5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\\WDSENTINEL\fotografies\Φωτογραφίες από ΠΥΔΝΑ ΚΟΛΙΝΔΡΟ\20170621_104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64" y="2132856"/>
            <a:ext cx="75608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1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smtClean="0"/>
              <a:t>ΕΕ μετά </a:t>
            </a:r>
            <a:r>
              <a:rPr lang="el-GR" dirty="0"/>
              <a:t>από μια περίπου δεκαετία εφαρμογής,  έθεσε υπό αξιολόγηση την  εφαρμογή της οδηγίας μέσω της διαδικασίας REFIT (</a:t>
            </a:r>
            <a:r>
              <a:rPr lang="el-GR" dirty="0" err="1"/>
              <a:t>Regulatory</a:t>
            </a:r>
            <a:r>
              <a:rPr lang="el-GR" dirty="0"/>
              <a:t> </a:t>
            </a:r>
            <a:r>
              <a:rPr lang="el-GR" dirty="0" err="1"/>
              <a:t>Fitness</a:t>
            </a:r>
            <a:r>
              <a:rPr lang="el-GR" dirty="0"/>
              <a:t> and </a:t>
            </a:r>
            <a:r>
              <a:rPr lang="el-GR" dirty="0" err="1"/>
              <a:t>Performance</a:t>
            </a:r>
            <a:r>
              <a:rPr lang="el-GR" dirty="0"/>
              <a:t>), μια διαδικασία που έχει ως στόχο να γίνει η νομοθεσία απλούστερη και λιγότερη δαπανηρή σε επίπεδο Ε.Ε. </a:t>
            </a:r>
            <a:r>
              <a:rPr lang="el-GR" dirty="0" smtClean="0"/>
              <a:t> Με στόχους:</a:t>
            </a:r>
          </a:p>
          <a:p>
            <a:pPr lvl="1"/>
            <a:r>
              <a:rPr lang="el-GR" dirty="0" smtClean="0">
                <a:solidFill>
                  <a:schemeClr val="tx1"/>
                </a:solidFill>
              </a:rPr>
              <a:t>τη  </a:t>
            </a:r>
            <a:r>
              <a:rPr lang="el-GR" dirty="0">
                <a:solidFill>
                  <a:schemeClr val="tx1"/>
                </a:solidFill>
              </a:rPr>
              <a:t>βελτίωση της αποτελεσματικότητάς της οδηγίας 2004/35/ΕΕ και τη κατά το δυνατόν εναρμόνιση της εφαρμογής της περιβαλλοντικής ευθύνης στα ΚΜ, </a:t>
            </a:r>
            <a:endParaRPr lang="el-GR" dirty="0" smtClean="0">
              <a:solidFill>
                <a:schemeClr val="tx1"/>
              </a:solidFill>
            </a:endParaRPr>
          </a:p>
          <a:p>
            <a:pPr lvl="1"/>
            <a:r>
              <a:rPr lang="el-GR" dirty="0" smtClean="0">
                <a:solidFill>
                  <a:schemeClr val="tx1"/>
                </a:solidFill>
              </a:rPr>
              <a:t>τη </a:t>
            </a:r>
            <a:r>
              <a:rPr lang="el-GR" dirty="0">
                <a:solidFill>
                  <a:schemeClr val="tx1"/>
                </a:solidFill>
              </a:rPr>
              <a:t>βελτίωση της γνώσης, </a:t>
            </a:r>
            <a:endParaRPr lang="el-GR" dirty="0" smtClean="0">
              <a:solidFill>
                <a:schemeClr val="tx1"/>
              </a:solidFill>
            </a:endParaRPr>
          </a:p>
          <a:p>
            <a:pPr lvl="1"/>
            <a:r>
              <a:rPr lang="el-GR" dirty="0" smtClean="0">
                <a:solidFill>
                  <a:schemeClr val="tx1"/>
                </a:solidFill>
              </a:rPr>
              <a:t>την </a:t>
            </a:r>
            <a:r>
              <a:rPr lang="el-GR" dirty="0">
                <a:solidFill>
                  <a:schemeClr val="tx1"/>
                </a:solidFill>
              </a:rPr>
              <a:t>προώθηση της χρηματοοικονομικής ασφάλειας. </a:t>
            </a:r>
          </a:p>
        </p:txBody>
      </p:sp>
      <p:pic>
        <p:nvPicPr>
          <p:cNvPr id="4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214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Στο πλαίσιο αυτό:</a:t>
            </a:r>
          </a:p>
          <a:p>
            <a:pPr lvl="1"/>
            <a:r>
              <a:rPr lang="el-GR" dirty="0" smtClean="0"/>
              <a:t>υιοθετήθηκε ένα πολυετές πρόγραμμα εργασίας για να αντιμετωπιστεί η μεγάλη διαφοροποίηση εφαρμογής που υπάρχει στα ΚΜ,</a:t>
            </a:r>
          </a:p>
          <a:p>
            <a:pPr lvl="1"/>
            <a:r>
              <a:rPr lang="el-GR" dirty="0" smtClean="0"/>
              <a:t>ανατέθηκαν έργα για την δημιουργία ενός Μητρώου περιπτώσεων σε επίπεδο ΕΕ καθώς και για την αντιμετώπιση τυχόν παρερμηνειών διαφόρων όρων της οδηγίας (σημαντική ζημία, αρχική κατάσταση, ανάκτηση δαπανών, κ.α.),</a:t>
            </a:r>
          </a:p>
          <a:p>
            <a:pPr lvl="1"/>
            <a:r>
              <a:rPr lang="el-GR" dirty="0" smtClean="0"/>
              <a:t>έγινε μια καταγραφή των διαφόρων μέσων χρηματοοικονομικής ασφάλειας που είναι διαθέσιμα στα ΚΜ</a:t>
            </a:r>
            <a:endParaRPr lang="el-GR" dirty="0"/>
          </a:p>
        </p:txBody>
      </p:sp>
      <p:pic>
        <p:nvPicPr>
          <p:cNvPr id="4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07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l-GR" dirty="0"/>
              <a:t>Η περιβαλλοντική ευθύνη αποτελεί ένα ιδιαίτερα σημαντικό εργαλείο που συμπληρώνει τους στόχους των οδηγιών 2000/60/ΕΕ, 79/409/ΕΟΚ, 92/43/ΕΕ  για την προστασία και την διαχείριση, με την πρόβλεψη αποκατάστασης του περιβάλλοντος στην πρότερη </a:t>
            </a:r>
            <a:r>
              <a:rPr lang="el-GR" dirty="0" smtClean="0"/>
              <a:t>κατάσταση και </a:t>
            </a:r>
            <a:r>
              <a:rPr lang="el-GR" dirty="0"/>
              <a:t>ενεργοποιεί ουσιαστικά το άρθρο 29 περί αστικής ευθύνης του Ν.1650/1986. </a:t>
            </a:r>
            <a:endParaRPr lang="el-GR" dirty="0" smtClean="0"/>
          </a:p>
          <a:p>
            <a:pPr algn="just"/>
            <a:endParaRPr lang="el-GR" dirty="0"/>
          </a:p>
          <a:p>
            <a:pPr algn="just"/>
            <a:r>
              <a:rPr lang="el-GR" dirty="0" smtClean="0"/>
              <a:t>Ευχαριστώ!</a:t>
            </a:r>
            <a:endParaRPr lang="el-GR" dirty="0"/>
          </a:p>
        </p:txBody>
      </p:sp>
      <p:pic>
        <p:nvPicPr>
          <p:cNvPr id="4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95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dirty="0" smtClean="0"/>
              <a:t>                 </a:t>
            </a:r>
            <a:r>
              <a:rPr lang="el-GR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Διοικητική </a:t>
            </a:r>
            <a:r>
              <a:rPr lang="el-GR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οργάνωση-αρμοδιότητες </a:t>
            </a:r>
            <a:endParaRPr lang="el-GR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Βάσει του Π.Δ. 148/2009 </a:t>
            </a:r>
            <a:r>
              <a:rPr lang="el-GR" dirty="0" smtClean="0"/>
              <a:t>με το οποίο μεταφέρθηκε στην εθνική νομοθεσία η οδηγία 2004/35/Εκ για </a:t>
            </a:r>
            <a:r>
              <a:rPr lang="el-GR" dirty="0" smtClean="0"/>
              <a:t>την περιβαλλοντική ευθύνη, αρμόδια Αρχή είναι:</a:t>
            </a:r>
          </a:p>
          <a:p>
            <a:r>
              <a:rPr lang="el-GR" dirty="0" smtClean="0"/>
              <a:t>το ΥΠΕΝ: Συντονιστικό Γραφείο Αντιμετώπισης Περιβαλλοντικών Ζημιών για περιπτώσεις εθνικής σημασίας, για περιπτώσεις που αφορούν δύο </a:t>
            </a:r>
            <a:r>
              <a:rPr lang="el-GR" dirty="0" smtClean="0"/>
              <a:t>Περιφέρειες </a:t>
            </a:r>
            <a:r>
              <a:rPr lang="el-GR" dirty="0" smtClean="0"/>
              <a:t>και σε ιδιάζουσες περιπτώσεις.</a:t>
            </a:r>
          </a:p>
          <a:p>
            <a:r>
              <a:rPr lang="el-GR" dirty="0" smtClean="0"/>
              <a:t>Οι Αποκεντρωμένες Διοικήσεις: Περιφερειακές Επιτροπές Αντιμετώπισης Περιβαλλοντικών Ζημιών για περιπτώσεις στην χωρική τους αρμοδιότητα.  </a:t>
            </a:r>
          </a:p>
        </p:txBody>
      </p:sp>
      <p:pic>
        <p:nvPicPr>
          <p:cNvPr id="5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95465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8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Νομοθετικές και άλλες εξελίξεις</a:t>
            </a:r>
            <a:endParaRPr lang="el-GR" sz="2400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Με 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το Ν. 4409/2016:</a:t>
            </a:r>
          </a:p>
          <a:p>
            <a:pPr lvl="1"/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έχουν ανατεθεί καθήκοντα Επιθεωρητή Περιβάλλοντος στους υπαλλήλους του ΣΥΓΑΠΕΖ ήδη διενεργούνται έλεγχοι βάσει του άρθρου 17 του Π.Δ. 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148/2009 για την επιβολή κυρώσεων στις περιπτώσεις μη συμμόρφωσης. </a:t>
            </a:r>
            <a:endParaRPr lang="el-GR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  <a:p>
            <a:pPr lvl="1"/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καθορίστηκε 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ότι μέρος των εισπραττόμενων προστίμων 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που επιβάλλονται βάσει 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της 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περιβαλλοντικής &amp; 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λατομικής νομοθεσίας θα διατίθενται για την </a:t>
            </a:r>
            <a:r>
              <a:rPr lang="el-GR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διενέργεια 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των ελέγχων του Σώματος. </a:t>
            </a:r>
          </a:p>
          <a:p>
            <a:pPr lvl="0"/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Με την ΚΥΑ 323/2016 καθορίστηκε ότι 40% των εισπραττόμενων προστίμων θα καλύπτει τις  δαπάνες διενέργειας </a:t>
            </a:r>
            <a:r>
              <a:rPr lang="el-GR" sz="2800" dirty="0" smtClean="0">
                <a:solidFill>
                  <a:schemeClr val="bg2">
                    <a:lumMod val="10000"/>
                  </a:schemeClr>
                </a:solidFill>
                <a:latin typeface="Book Antiqua" panose="02040602050305030304" pitchFamily="18" charset="0"/>
              </a:rPr>
              <a:t>επιθεωρήσεων του Σώματος Επιθεώρησης του ΥΠΕΝ. </a:t>
            </a:r>
            <a:endParaRPr lang="el-GR" dirty="0">
              <a:solidFill>
                <a:schemeClr val="bg2">
                  <a:lumMod val="10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95465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Κατάρτιση του Εθνικού Σχεδίου Περιβαλλοντικών Επιθεωρήσεων που προβλέπεται από το Ν. 4014/2011, το οποίο διαβιβάστηκε σε όλες τις αρμόδιες ελεγκτικές υπηρεσίες των Α.Δ. και των </a:t>
            </a:r>
            <a:r>
              <a:rPr lang="el-GR" dirty="0" smtClean="0"/>
              <a:t>Περιφερειών και θα συζητηθεί με όλους τους εμπλεκόμενους σε ημερίδα που θα οργανώσει το Υπουργείο. </a:t>
            </a:r>
            <a:endParaRPr lang="el-GR" dirty="0"/>
          </a:p>
        </p:txBody>
      </p:sp>
      <p:pic>
        <p:nvPicPr>
          <p:cNvPr id="4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95465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5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C000"/>
                </a:solidFill>
              </a:rPr>
              <a:t>Συντονισμός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Στο πλαίσιο του συντονιστικού του ρόλου το ΣΥΓΑΠΕΖ:</a:t>
            </a:r>
          </a:p>
          <a:p>
            <a:pPr marL="0" indent="0">
              <a:buNone/>
            </a:pPr>
            <a:endParaRPr lang="el-GR" dirty="0" smtClean="0"/>
          </a:p>
          <a:p>
            <a:pPr lvl="1"/>
            <a:r>
              <a:rPr lang="el-GR" dirty="0" smtClean="0"/>
              <a:t>συνεργάζεται με όλους τους φορείς,</a:t>
            </a:r>
          </a:p>
          <a:p>
            <a:pPr lvl="1"/>
            <a:r>
              <a:rPr lang="el-GR" dirty="0" smtClean="0"/>
              <a:t>παρέχει κατευθύνσεις στις ΠΕΑΠΖ,</a:t>
            </a:r>
          </a:p>
          <a:p>
            <a:pPr lvl="1"/>
            <a:r>
              <a:rPr lang="el-GR" dirty="0" smtClean="0"/>
              <a:t>παρείχε εξοπλισμό αυτοψιών σε όλες τις ΠΕΑΠΖ κατά την προηγούμενη χρηματοδοτική περίοδο,</a:t>
            </a:r>
          </a:p>
          <a:p>
            <a:pPr lvl="1"/>
            <a:r>
              <a:rPr lang="el-GR" dirty="0"/>
              <a:t>ο</a:t>
            </a:r>
            <a:r>
              <a:rPr lang="el-GR" dirty="0" smtClean="0"/>
              <a:t>ργάνωσε εκπαιδευτικά σεμινάρια με την υποστήριξη της ΕΕ.</a:t>
            </a:r>
          </a:p>
          <a:p>
            <a:pPr lvl="1"/>
            <a:endParaRPr lang="el-GR" dirty="0"/>
          </a:p>
        </p:txBody>
      </p:sp>
      <p:pic>
        <p:nvPicPr>
          <p:cNvPr id="4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95465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4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>
                <a:solidFill>
                  <a:srgbClr val="FFC000"/>
                </a:solidFill>
              </a:rPr>
              <a:t>Συνοπτικά  οι δράσεις</a:t>
            </a:r>
            <a:br>
              <a:rPr lang="el-GR" sz="2400" b="1" dirty="0" smtClean="0">
                <a:solidFill>
                  <a:srgbClr val="FFC000"/>
                </a:solidFill>
              </a:rPr>
            </a:br>
            <a:r>
              <a:rPr lang="el-GR" sz="2400" b="1" dirty="0" smtClean="0">
                <a:solidFill>
                  <a:srgbClr val="FFC000"/>
                </a:solidFill>
              </a:rPr>
              <a:t>(από το 2012-2017) 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80 ανοικτές υποθέσεις </a:t>
            </a:r>
            <a:r>
              <a:rPr lang="el-GR" sz="2400" dirty="0" smtClean="0"/>
              <a:t>(πρόκληση ζημίας ή κίνδυνος)</a:t>
            </a:r>
            <a:endParaRPr lang="el-GR" sz="2400" dirty="0" smtClean="0"/>
          </a:p>
          <a:p>
            <a:r>
              <a:rPr lang="el-GR" sz="2400" dirty="0" smtClean="0"/>
              <a:t>26 υποθέσεις υπό διερεύνηση </a:t>
            </a:r>
          </a:p>
          <a:p>
            <a:r>
              <a:rPr lang="el-GR" sz="2400" dirty="0" smtClean="0"/>
              <a:t>22 υποθέσεις έχουν κλείσει</a:t>
            </a:r>
          </a:p>
          <a:p>
            <a:r>
              <a:rPr lang="el-GR" sz="2400" dirty="0"/>
              <a:t>έ</a:t>
            </a:r>
            <a:r>
              <a:rPr lang="el-GR" sz="2400" dirty="0" smtClean="0"/>
              <a:t>χουν χρηματοδοτηθεί 45 έργα από το Πράσινο Ταμείο για τις ανεξέλεγκτες </a:t>
            </a:r>
            <a:r>
              <a:rPr lang="el-GR" sz="2400" dirty="0" smtClean="0"/>
              <a:t>αποθέσεις, </a:t>
            </a:r>
            <a:r>
              <a:rPr lang="el-GR" sz="2400" dirty="0" smtClean="0"/>
              <a:t>προϋπολογισμού περίπου 1,5 εκ. €.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4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95465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83573"/>
            <a:ext cx="43624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l-GR" sz="2200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Γεωγραφική Κατανομή των περιπτώσεων, 2016</a:t>
            </a:r>
            <a:endParaRPr lang="el-GR" sz="2200" dirty="0">
              <a:latin typeface="Book Antiqua" panose="02040602050305030304" pitchFamily="18" charset="0"/>
            </a:endParaRPr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94" y="2360612"/>
            <a:ext cx="4991100" cy="2905125"/>
          </a:xfrm>
        </p:spPr>
      </p:pic>
      <p:pic>
        <p:nvPicPr>
          <p:cNvPr id="6" name="Picture 2" descr="ypen-GR-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195465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674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b="1" dirty="0" smtClean="0">
                <a:solidFill>
                  <a:srgbClr val="FFC000"/>
                </a:solidFill>
                <a:latin typeface="Book Antiqua" panose="02040602050305030304" pitchFamily="18" charset="0"/>
              </a:rPr>
              <a:t>Η εφαρμογή σε επίπεδο ΕΕ</a:t>
            </a:r>
            <a:endParaRPr lang="el-GR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1F81AD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n-GB" altLang="en-US" sz="2000" kern="0" dirty="0" smtClean="0">
                <a:latin typeface="Book Antiqua" panose="02040602050305030304" pitchFamily="18" charset="0"/>
              </a:rPr>
              <a:t>1245 </a:t>
            </a:r>
            <a:r>
              <a:rPr lang="el-GR" altLang="en-US" sz="2000" kern="0" dirty="0" smtClean="0">
                <a:latin typeface="Book Antiqua" panose="02040602050305030304" pitchFamily="18" charset="0"/>
              </a:rPr>
              <a:t>δηλωμένες περιπτώσεις περιβαλλοντικής ευθύνης </a:t>
            </a:r>
            <a:r>
              <a:rPr lang="en-GB" altLang="en-US" sz="2000" kern="0" dirty="0" smtClean="0">
                <a:latin typeface="Book Antiqua" panose="02040602050305030304" pitchFamily="18" charset="0"/>
              </a:rPr>
              <a:t>2007 </a:t>
            </a:r>
            <a:r>
              <a:rPr lang="el-GR" altLang="en-US" sz="2000" kern="0" dirty="0" smtClean="0">
                <a:latin typeface="Book Antiqua" panose="02040602050305030304" pitchFamily="18" charset="0"/>
              </a:rPr>
              <a:t>-</a:t>
            </a:r>
            <a:r>
              <a:rPr lang="en-GB" altLang="en-US" sz="2000" kern="0" dirty="0" smtClean="0">
                <a:latin typeface="Book Antiqua" panose="02040602050305030304" pitchFamily="18" charset="0"/>
              </a:rPr>
              <a:t> </a:t>
            </a:r>
            <a:r>
              <a:rPr lang="en-GB" altLang="en-US" sz="2000" kern="0" dirty="0">
                <a:latin typeface="Book Antiqua" panose="02040602050305030304" pitchFamily="18" charset="0"/>
              </a:rPr>
              <a:t>2013</a:t>
            </a:r>
          </a:p>
          <a:p>
            <a:pPr marL="457200" lvl="0" indent="-457200" eaLnBrk="0" fontAlgn="base" hangingPunct="0">
              <a:spcBef>
                <a:spcPts val="600"/>
              </a:spcBef>
              <a:spcAft>
                <a:spcPts val="600"/>
              </a:spcAft>
              <a:buClr>
                <a:srgbClr val="1F81AD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el-GR" altLang="en-US" sz="2000" kern="0" dirty="0" smtClean="0">
                <a:latin typeface="Book Antiqua" panose="02040602050305030304" pitchFamily="18" charset="0"/>
              </a:rPr>
              <a:t>2 ΚΜ είχαν το 8</a:t>
            </a:r>
            <a:r>
              <a:rPr lang="en-GB" altLang="en-US" sz="2000" kern="0" dirty="0" smtClean="0">
                <a:latin typeface="Book Antiqua" panose="02040602050305030304" pitchFamily="18" charset="0"/>
              </a:rPr>
              <a:t>6</a:t>
            </a:r>
            <a:r>
              <a:rPr lang="en-GB" altLang="en-US" sz="2000" kern="0" dirty="0">
                <a:latin typeface="Book Antiqua" panose="02040602050305030304" pitchFamily="18" charset="0"/>
              </a:rPr>
              <a:t>% </a:t>
            </a:r>
            <a:r>
              <a:rPr lang="el-GR" altLang="en-US" sz="2000" kern="0" dirty="0" smtClean="0">
                <a:latin typeface="Book Antiqua" panose="02040602050305030304" pitchFamily="18" charset="0"/>
              </a:rPr>
              <a:t>των περιπτώσεων</a:t>
            </a:r>
            <a:r>
              <a:rPr lang="en-GB" altLang="en-US" sz="2000" kern="0" dirty="0" smtClean="0">
                <a:latin typeface="Book Antiqua" panose="02040602050305030304" pitchFamily="18" charset="0"/>
              </a:rPr>
              <a:t>:</a:t>
            </a:r>
            <a:endParaRPr lang="en-GB" altLang="en-US" sz="2000" kern="0" dirty="0">
              <a:latin typeface="Book Antiqua" panose="02040602050305030304" pitchFamily="18" charset="0"/>
            </a:endParaRPr>
          </a:p>
          <a:p>
            <a:pPr marL="913893" lvl="1" indent="-457200" defTabSz="914400">
              <a:spcBef>
                <a:spcPts val="600"/>
              </a:spcBef>
              <a:spcAft>
                <a:spcPts val="600"/>
              </a:spcAft>
              <a:buClr>
                <a:srgbClr val="1F81AD"/>
              </a:buClr>
              <a:buFont typeface="Arial" panose="020B0604020202020204" pitchFamily="34" charset="0"/>
              <a:buChar char="•"/>
              <a:defRPr/>
            </a:pPr>
            <a:r>
              <a:rPr lang="el-GR" altLang="en-US" sz="20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Ουγγαρία:</a:t>
            </a:r>
            <a:r>
              <a:rPr lang="en-GB" altLang="en-US" sz="20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en-GB" altLang="en-US" sz="20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563</a:t>
            </a:r>
          </a:p>
          <a:p>
            <a:pPr marL="913893" lvl="1" indent="-457200" defTabSz="914400">
              <a:spcBef>
                <a:spcPts val="600"/>
              </a:spcBef>
              <a:spcAft>
                <a:spcPts val="600"/>
              </a:spcAft>
              <a:buClr>
                <a:srgbClr val="1F81AD"/>
              </a:buClr>
              <a:buFont typeface="Arial" panose="020B0604020202020204" pitchFamily="34" charset="0"/>
              <a:buChar char="•"/>
              <a:defRPr/>
            </a:pPr>
            <a:r>
              <a:rPr lang="el-GR" altLang="en-US" sz="20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Πολωνία</a:t>
            </a:r>
            <a:r>
              <a:rPr lang="en-GB" altLang="en-US" sz="2000" kern="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: </a:t>
            </a:r>
            <a:r>
              <a:rPr lang="en-GB" altLang="en-US" sz="2000" kern="0" dirty="0">
                <a:solidFill>
                  <a:schemeClr val="tx1"/>
                </a:solidFill>
                <a:latin typeface="Book Antiqua" panose="02040602050305030304" pitchFamily="18" charset="0"/>
              </a:rPr>
              <a:t>506</a:t>
            </a:r>
          </a:p>
          <a:p>
            <a:pPr marL="457200" indent="-457200" defTabSz="914400">
              <a:spcBef>
                <a:spcPts val="600"/>
              </a:spcBef>
              <a:spcAft>
                <a:spcPts val="600"/>
              </a:spcAft>
              <a:buClr>
                <a:srgbClr val="1F81AD"/>
              </a:buClr>
              <a:buFont typeface="Wingdings" panose="05000000000000000000" pitchFamily="2" charset="2"/>
              <a:buChar char="Ø"/>
              <a:defRPr/>
            </a:pPr>
            <a:r>
              <a:rPr lang="el-GR" altLang="en-US" sz="2000" kern="0" dirty="0" smtClean="0">
                <a:latin typeface="Book Antiqua" panose="02040602050305030304" pitchFamily="18" charset="0"/>
              </a:rPr>
              <a:t>6 ΚΜ είχαν σχεδόν το </a:t>
            </a:r>
            <a:r>
              <a:rPr lang="el-GR" altLang="en-US" sz="2000" kern="0" dirty="0" smtClean="0">
                <a:latin typeface="Book Antiqua" panose="02040602050305030304" pitchFamily="18" charset="0"/>
              </a:rPr>
              <a:t>υπόλοιπο των περιπτώσεων</a:t>
            </a:r>
            <a:r>
              <a:rPr lang="en-GB" altLang="en-US" sz="2000" kern="0" dirty="0" smtClean="0">
                <a:latin typeface="Book Antiqua" panose="02040602050305030304" pitchFamily="18" charset="0"/>
              </a:rPr>
              <a:t>: </a:t>
            </a:r>
            <a:endParaRPr lang="en-GB" altLang="en-US" sz="2000" kern="0" dirty="0">
              <a:latin typeface="Book Antiqua" panose="02040602050305030304" pitchFamily="18" charset="0"/>
            </a:endParaRPr>
          </a:p>
          <a:p>
            <a:pPr marL="799593" lvl="1" indent="-342900" defTabSz="914400">
              <a:spcBef>
                <a:spcPts val="600"/>
              </a:spcBef>
              <a:spcAft>
                <a:spcPts val="600"/>
              </a:spcAft>
              <a:buClr>
                <a:srgbClr val="1F81AD"/>
              </a:buClr>
              <a:buFont typeface="Arial" panose="020B0604020202020204" pitchFamily="34" charset="0"/>
              <a:buChar char="•"/>
              <a:defRPr/>
            </a:pPr>
            <a:r>
              <a:rPr lang="el-GR" sz="20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Γερμανία </a:t>
            </a:r>
            <a:r>
              <a:rPr lang="en-GB" sz="20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(60</a:t>
            </a:r>
            <a:r>
              <a:rPr lang="en-GB" sz="200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), </a:t>
            </a:r>
          </a:p>
          <a:p>
            <a:pPr marL="799593" lvl="1" indent="-342900" defTabSz="914400">
              <a:spcBef>
                <a:spcPts val="600"/>
              </a:spcBef>
              <a:spcAft>
                <a:spcPts val="600"/>
              </a:spcAft>
              <a:buClr>
                <a:srgbClr val="1F81AD"/>
              </a:buClr>
              <a:buFont typeface="Arial" panose="020B0604020202020204" pitchFamily="34" charset="0"/>
              <a:buChar char="•"/>
              <a:defRPr/>
            </a:pPr>
            <a:r>
              <a:rPr lang="el-GR" sz="20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Ελλάδα</a:t>
            </a:r>
            <a:r>
              <a:rPr lang="en-GB" sz="20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(52), </a:t>
            </a:r>
          </a:p>
          <a:p>
            <a:pPr marL="799593" lvl="1" indent="-342900" defTabSz="914400">
              <a:spcBef>
                <a:spcPts val="600"/>
              </a:spcBef>
              <a:spcAft>
                <a:spcPts val="600"/>
              </a:spcAft>
              <a:buClr>
                <a:srgbClr val="1F81AD"/>
              </a:buClr>
              <a:buFont typeface="Arial" panose="020B0604020202020204" pitchFamily="34" charset="0"/>
              <a:buChar char="•"/>
              <a:defRPr/>
            </a:pPr>
            <a:r>
              <a:rPr lang="el-GR" sz="20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Ιταλία </a:t>
            </a:r>
            <a:r>
              <a:rPr lang="en-GB" sz="20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(17</a:t>
            </a:r>
            <a:r>
              <a:rPr lang="en-GB" sz="2000" dirty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), </a:t>
            </a:r>
          </a:p>
          <a:p>
            <a:pPr marL="799593" lvl="1" indent="-342900" defTabSz="914400">
              <a:spcBef>
                <a:spcPts val="600"/>
              </a:spcBef>
              <a:spcAft>
                <a:spcPts val="600"/>
              </a:spcAft>
              <a:buClr>
                <a:srgbClr val="1F81AD"/>
              </a:buClr>
              <a:buFont typeface="Arial" panose="020B0604020202020204" pitchFamily="34" charset="0"/>
              <a:buChar char="•"/>
              <a:defRPr/>
            </a:pPr>
            <a:r>
              <a:rPr lang="el-GR" sz="2000" dirty="0" smtClean="0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Λετονία, Ισπανία, και ΗΒ</a:t>
            </a:r>
            <a:endParaRPr lang="en-GB" sz="2000" dirty="0" smtClean="0">
              <a:solidFill>
                <a:schemeClr val="tx1"/>
              </a:solidFill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457200" indent="-457200" defTabSz="914400">
              <a:spcBef>
                <a:spcPts val="600"/>
              </a:spcBef>
              <a:spcAft>
                <a:spcPts val="600"/>
              </a:spcAft>
              <a:buClr>
                <a:srgbClr val="1F81AD"/>
              </a:buClr>
              <a:buFont typeface="Wingdings" panose="05000000000000000000" pitchFamily="2" charset="2"/>
              <a:buChar char="Ø"/>
              <a:defRPr/>
            </a:pPr>
            <a:r>
              <a:rPr lang="el-GR" altLang="en-US" sz="2000" kern="0" dirty="0" smtClean="0">
                <a:latin typeface="Book Antiqua" panose="02040602050305030304" pitchFamily="18" charset="0"/>
                <a:cs typeface="Arial" panose="020B0604020202020204" pitchFamily="34" charset="0"/>
              </a:rPr>
              <a:t>Τα υπόλοιπα </a:t>
            </a:r>
            <a:r>
              <a:rPr lang="en-GB" altLang="en-US" sz="2000" kern="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11</a:t>
            </a:r>
            <a:r>
              <a:rPr lang="el-GR" altLang="en-US" sz="2000" kern="0" dirty="0" smtClean="0">
                <a:latin typeface="Book Antiqua" panose="02040602050305030304" pitchFamily="18" charset="0"/>
                <a:cs typeface="Arial" panose="020B0604020202020204" pitchFamily="34" charset="0"/>
              </a:rPr>
              <a:t> ΚΜ δεν ανέφεραν καμία περίπτωση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1F81AD"/>
              </a:buClr>
              <a:buFont typeface="Wingdings" panose="05000000000000000000" pitchFamily="2" charset="2"/>
              <a:buChar char="Ø"/>
              <a:defRPr/>
            </a:pPr>
            <a:r>
              <a:rPr lang="el-GR" dirty="0" smtClean="0">
                <a:latin typeface="Book Antiqua" panose="02040602050305030304" pitchFamily="18" charset="0"/>
              </a:rPr>
              <a:t> </a:t>
            </a:r>
            <a:r>
              <a:rPr lang="el-GR" dirty="0">
                <a:solidFill>
                  <a:prstClr val="black"/>
                </a:solidFill>
              </a:rPr>
              <a:t>Μέσο κόστος </a:t>
            </a:r>
            <a:r>
              <a:rPr lang="el-GR" dirty="0" smtClean="0">
                <a:solidFill>
                  <a:prstClr val="black"/>
                </a:solidFill>
              </a:rPr>
              <a:t>αποκατάστασης </a:t>
            </a:r>
            <a:r>
              <a:rPr lang="en-US" dirty="0" smtClean="0">
                <a:solidFill>
                  <a:prstClr val="black"/>
                </a:solidFill>
              </a:rPr>
              <a:t>42</a:t>
            </a:r>
            <a:r>
              <a:rPr lang="el-GR" dirty="0">
                <a:solidFill>
                  <a:prstClr val="black"/>
                </a:solidFill>
              </a:rPr>
              <a:t>.</a:t>
            </a:r>
            <a:r>
              <a:rPr lang="en-US" dirty="0">
                <a:solidFill>
                  <a:prstClr val="black"/>
                </a:solidFill>
              </a:rPr>
              <a:t>000</a:t>
            </a:r>
            <a:r>
              <a:rPr lang="el-GR" dirty="0">
                <a:solidFill>
                  <a:prstClr val="black"/>
                </a:solidFill>
              </a:rPr>
              <a:t> €</a:t>
            </a:r>
            <a:r>
              <a:rPr lang="en-US" dirty="0">
                <a:solidFill>
                  <a:prstClr val="black"/>
                </a:solidFill>
              </a:rPr>
              <a:t>. </a:t>
            </a:r>
          </a:p>
          <a:p>
            <a:pPr marL="457200" indent="-457200" defTabSz="914400">
              <a:spcBef>
                <a:spcPts val="600"/>
              </a:spcBef>
              <a:spcAft>
                <a:spcPts val="600"/>
              </a:spcAft>
              <a:buClr>
                <a:srgbClr val="1F81AD"/>
              </a:buClr>
              <a:buFont typeface="Wingdings" panose="05000000000000000000" pitchFamily="2" charset="2"/>
              <a:buChar char="Ø"/>
              <a:defRPr/>
            </a:pPr>
            <a:endParaRPr lang="el-GR" dirty="0">
              <a:latin typeface="Book Antiqua" panose="02040602050305030304" pitchFamily="18" charset="0"/>
            </a:endParaRPr>
          </a:p>
        </p:txBody>
      </p:sp>
      <p:pic>
        <p:nvPicPr>
          <p:cNvPr id="5" name="Picture 2" descr="ypen-GR-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84176" cy="7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4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1061</TotalTime>
  <Words>1181</Words>
  <Application>Microsoft Office PowerPoint</Application>
  <PresentationFormat>Προβολή στην οθόνη (4:3)</PresentationFormat>
  <Paragraphs>118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5" baseType="lpstr">
      <vt:lpstr>Arial</vt:lpstr>
      <vt:lpstr>Book Antiqua</vt:lpstr>
      <vt:lpstr>Calibri</vt:lpstr>
      <vt:lpstr>Georgia</vt:lpstr>
      <vt:lpstr>Wingdings</vt:lpstr>
      <vt:lpstr>Wingdings 2</vt:lpstr>
      <vt:lpstr>Δημοτικός</vt:lpstr>
      <vt:lpstr>                     .      2007-2017: Δέκα χρόνια εφαρμογής της οδηγίας για την περιβαλλοντική ευθύνη: ζητήματα  και προοπτικές σε εθνικό και ευρωπαϊκό επίπεδο    .    Σ. Πουλή, Δ. Θεοδωροπούλου, Χ. Κουρεντή, Μ. Νικηφοράκη, Δ. Μπούζας   Συντονιστικό Γραφείο Αντιμετώπισης Περιβαλλοντικών Ζημιών ΣΩΜΑ ΕΠΙΘΕΩΡΗΣΗΣ ΠΕΡΙΒΑΛΛΟΝΤΟΣ, ΔΟΜΗΣΗΣ, ΕΝΕΡΓΕΙΑΣ &amp; ΜΕΤΑΛΛΕΙΩΝ ΥΠΟΥΡΓΕΙΟ ΠΕΡΙΒΑΛΛΟΝΤΟΣ &amp; ΕΝΕΡΓΕΙΑΣ   «Περιβαλλοντική Ευθύνη, Πρόληψη και Αποκατάσταση: Προκλήσεις και Ευκαιρίες για την Προστασία της Βιοποικιλότητας στην Ελλάδα» Ηράκλειο 8-9 Σεπτεμβρίου 2017</vt:lpstr>
      <vt:lpstr>            Συμμετοχή στο Πρόγραμμα THEMIS </vt:lpstr>
      <vt:lpstr>                 Διοικητική οργάνωση-αρμοδιότητες </vt:lpstr>
      <vt:lpstr>Νομοθετικές και άλλες εξελίξεις</vt:lpstr>
      <vt:lpstr>Παρουσίαση του PowerPoint</vt:lpstr>
      <vt:lpstr>Συντονισμός </vt:lpstr>
      <vt:lpstr>Συνοπτικά  οι δράσεις (από το 2012-2017) </vt:lpstr>
      <vt:lpstr>Γεωγραφική Κατανομή των περιπτώσεων, 2016</vt:lpstr>
      <vt:lpstr>Η εφαρμογή σε επίπεδο ΕΕ</vt:lpstr>
      <vt:lpstr>    Ποσοστό περιπτώσεων ανά αποδέκτη  σε επίπεδο ΕΕ. </vt:lpstr>
      <vt:lpstr>  Ζημίες που προκαλούνται από δραστηριότητες  του Παραρ. III</vt:lpstr>
      <vt:lpstr> Πως ξεκίνησε η διαδικασία για την εφαρμογή  της περιβαλλοντικής ευθύνης στα ΚΜ.</vt:lpstr>
      <vt:lpstr>         Χρηματοοικονομική Ασφάλεια</vt:lpstr>
      <vt:lpstr>Αντιμετώπιση ανεξέλεγκτων αποθέσεων</vt:lpstr>
      <vt:lpstr>Πριν και μετά τα έργα περιβαλλοντικής αποκατάστασης.</vt:lpstr>
      <vt:lpstr>Πριν και μετά τα έργα περιβαλλοντικής αποκατάστασης.</vt:lpstr>
      <vt:lpstr>Πριν και μετά τα έργα περιβαλλοντικής αποκατάστασης.</vt:lpstr>
      <vt:lpstr>Πριν και μετά τα έργα περιβαλλοντικής αποκατάστασης.</vt:lpstr>
      <vt:lpstr>Πριν και μετά τα έργα περιβαλλοντικής αποκατάστασης.</vt:lpstr>
      <vt:lpstr>Πριν και μετά τα έργα περιβαλλοντικής αποκατάστασης.</vt:lpstr>
      <vt:lpstr>Πριν και μετά τα έργα περιβαλλοντικής αποκατάστασης.</vt:lpstr>
      <vt:lpstr>    Πριν και μετά τα έργα περιβαλλοντικής αποκατάστασης.</vt:lpstr>
      <vt:lpstr>Πριν και μετά τα έργα περιβαλλοντικής αποκατάστασης.</vt:lpstr>
      <vt:lpstr>Πριν και μετά τα έργα περιβαλλοντικής αποκατάστασης.</vt:lpstr>
      <vt:lpstr>Πριν και μετά τα έργα περιβαλλοντικής αποκατάστασης.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ρόλος της ΕΑΠΕΖ για την επίτευξη της απορρύπανσης και της μέτρων αποκατάστασης.</dc:title>
  <dc:creator>Pouli Stavroula</dc:creator>
  <cp:lastModifiedBy>ypeka pc</cp:lastModifiedBy>
  <cp:revision>176</cp:revision>
  <cp:lastPrinted>2016-12-07T07:24:36Z</cp:lastPrinted>
  <dcterms:created xsi:type="dcterms:W3CDTF">2016-04-19T13:56:59Z</dcterms:created>
  <dcterms:modified xsi:type="dcterms:W3CDTF">2017-09-09T05:24:04Z</dcterms:modified>
</cp:coreProperties>
</file>